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wmv" ContentType="video/x-ms-wmv"/>
  <Default Extension="jpg" ContentType="image/jpeg"/>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Masters/slideMaster1.xml" ContentType="application/vnd.openxmlformats-officedocument.presentationml.slideMaster+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85.xml" ContentType="application/vnd.openxmlformats-officedocument.presentationml.slideLayout+xml"/>
  <Override PartName="/ppt/slideLayouts/slideLayout79.xml" ContentType="application/vnd.openxmlformats-officedocument.presentationml.slideLayout+xml"/>
  <Override PartName="/ppt/slideLayouts/slideLayout87.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5.xml" ContentType="application/vnd.openxmlformats-officedocument.presentationml.slideLayout+xml"/>
  <Override PartName="/ppt/slideLayouts/slideLayout127.xml" ContentType="application/vnd.openxmlformats-officedocument.presentationml.slideLayout+xml"/>
  <Override PartName="/ppt/slideLayouts/slideLayout113.xml" ContentType="application/vnd.openxmlformats-officedocument.presentationml.slideLayout+xml"/>
  <Override PartName="/ppt/slideLayouts/slideLayout96.xml" ContentType="application/vnd.openxmlformats-officedocument.presentationml.slideLayout+xml"/>
  <Override PartName="/ppt/slideLayouts/slideLayout114.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102.xml" ContentType="application/vnd.openxmlformats-officedocument.presentationml.slideLayout+xml"/>
  <Override PartName="/ppt/slideLayouts/slideLayout97.xml" ContentType="application/vnd.openxmlformats-officedocument.presentationml.slideLayout+xml"/>
  <Override PartName="/ppt/slideLayouts/slideLayout103.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0.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14.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heme/theme13.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5" r:id="rId2"/>
    <p:sldMasterId id="2147483656" r:id="rId3"/>
    <p:sldMasterId id="2147483657" r:id="rId4"/>
    <p:sldMasterId id="2147483658" r:id="rId5"/>
    <p:sldMasterId id="2147483659" r:id="rId6"/>
    <p:sldMasterId id="2147483660" r:id="rId7"/>
    <p:sldMasterId id="2147483661" r:id="rId8"/>
    <p:sldMasterId id="2147483662" r:id="rId9"/>
    <p:sldMasterId id="2147483663" r:id="rId10"/>
    <p:sldMasterId id="2147483664" r:id="rId11"/>
    <p:sldMasterId id="2147483841" r:id="rId12"/>
  </p:sldMasterIdLst>
  <p:notesMasterIdLst>
    <p:notesMasterId r:id="rId30"/>
  </p:notesMasterIdLst>
  <p:handoutMasterIdLst>
    <p:handoutMasterId r:id="rId31"/>
  </p:handoutMasterIdLst>
  <p:sldIdLst>
    <p:sldId id="595" r:id="rId13"/>
    <p:sldId id="403" r:id="rId14"/>
    <p:sldId id="544" r:id="rId15"/>
    <p:sldId id="547" r:id="rId16"/>
    <p:sldId id="548" r:id="rId17"/>
    <p:sldId id="549" r:id="rId18"/>
    <p:sldId id="589" r:id="rId19"/>
    <p:sldId id="523" r:id="rId20"/>
    <p:sldId id="596" r:id="rId21"/>
    <p:sldId id="542" r:id="rId22"/>
    <p:sldId id="569" r:id="rId23"/>
    <p:sldId id="555" r:id="rId24"/>
    <p:sldId id="550" r:id="rId25"/>
    <p:sldId id="597" r:id="rId26"/>
    <p:sldId id="590" r:id="rId27"/>
    <p:sldId id="598" r:id="rId28"/>
    <p:sldId id="594" r:id="rId29"/>
  </p:sldIdLst>
  <p:sldSz cx="13004800" cy="9753600"/>
  <p:notesSz cx="7315200" cy="9601200"/>
  <p:defaultTextStyle>
    <a:defPPr>
      <a:defRPr lang="en-US"/>
    </a:defPPr>
    <a:lvl1pPr algn="ctr" rtl="0" fontAlgn="base">
      <a:spcBef>
        <a:spcPct val="0"/>
      </a:spcBef>
      <a:spcAft>
        <a:spcPct val="0"/>
      </a:spcAft>
      <a:defRPr sz="4200" kern="1200">
        <a:solidFill>
          <a:srgbClr val="FFFFFF"/>
        </a:solidFill>
        <a:latin typeface="Helvetica Light" charset="0"/>
        <a:ea typeface="ヒラギノ角ゴ ProN W3" charset="0"/>
        <a:cs typeface="ヒラギノ角ゴ ProN W3" charset="0"/>
        <a:sym typeface="Helvetica Light" charset="0"/>
      </a:defRPr>
    </a:lvl1pPr>
    <a:lvl2pPr marL="457200" algn="ctr" rtl="0" fontAlgn="base">
      <a:spcBef>
        <a:spcPct val="0"/>
      </a:spcBef>
      <a:spcAft>
        <a:spcPct val="0"/>
      </a:spcAft>
      <a:defRPr sz="4200" kern="1200">
        <a:solidFill>
          <a:srgbClr val="FFFFFF"/>
        </a:solidFill>
        <a:latin typeface="Helvetica Light" charset="0"/>
        <a:ea typeface="ヒラギノ角ゴ ProN W3" charset="0"/>
        <a:cs typeface="ヒラギノ角ゴ ProN W3" charset="0"/>
        <a:sym typeface="Helvetica Light" charset="0"/>
      </a:defRPr>
    </a:lvl2pPr>
    <a:lvl3pPr marL="914400" algn="ctr" rtl="0" fontAlgn="base">
      <a:spcBef>
        <a:spcPct val="0"/>
      </a:spcBef>
      <a:spcAft>
        <a:spcPct val="0"/>
      </a:spcAft>
      <a:defRPr sz="4200" kern="1200">
        <a:solidFill>
          <a:srgbClr val="FFFFFF"/>
        </a:solidFill>
        <a:latin typeface="Helvetica Light" charset="0"/>
        <a:ea typeface="ヒラギノ角ゴ ProN W3" charset="0"/>
        <a:cs typeface="ヒラギノ角ゴ ProN W3" charset="0"/>
        <a:sym typeface="Helvetica Light" charset="0"/>
      </a:defRPr>
    </a:lvl3pPr>
    <a:lvl4pPr marL="1371600" algn="ctr" rtl="0" fontAlgn="base">
      <a:spcBef>
        <a:spcPct val="0"/>
      </a:spcBef>
      <a:spcAft>
        <a:spcPct val="0"/>
      </a:spcAft>
      <a:defRPr sz="4200" kern="1200">
        <a:solidFill>
          <a:srgbClr val="FFFFFF"/>
        </a:solidFill>
        <a:latin typeface="Helvetica Light" charset="0"/>
        <a:ea typeface="ヒラギノ角ゴ ProN W3" charset="0"/>
        <a:cs typeface="ヒラギノ角ゴ ProN W3" charset="0"/>
        <a:sym typeface="Helvetica Light" charset="0"/>
      </a:defRPr>
    </a:lvl4pPr>
    <a:lvl5pPr marL="1828800" algn="ctr" rtl="0" fontAlgn="base">
      <a:spcBef>
        <a:spcPct val="0"/>
      </a:spcBef>
      <a:spcAft>
        <a:spcPct val="0"/>
      </a:spcAft>
      <a:defRPr sz="4200" kern="1200">
        <a:solidFill>
          <a:srgbClr val="FFFFFF"/>
        </a:solidFill>
        <a:latin typeface="Helvetica Light" charset="0"/>
        <a:ea typeface="ヒラギノ角ゴ ProN W3" charset="0"/>
        <a:cs typeface="ヒラギノ角ゴ ProN W3" charset="0"/>
        <a:sym typeface="Helvetica Light" charset="0"/>
      </a:defRPr>
    </a:lvl5pPr>
    <a:lvl6pPr marL="2286000" algn="l" defTabSz="914400" rtl="0" eaLnBrk="1" latinLnBrk="0" hangingPunct="1">
      <a:defRPr sz="4200" kern="1200">
        <a:solidFill>
          <a:srgbClr val="FFFFFF"/>
        </a:solidFill>
        <a:latin typeface="Helvetica Light" charset="0"/>
        <a:ea typeface="ヒラギノ角ゴ ProN W3" charset="0"/>
        <a:cs typeface="ヒラギノ角ゴ ProN W3" charset="0"/>
        <a:sym typeface="Helvetica Light" charset="0"/>
      </a:defRPr>
    </a:lvl6pPr>
    <a:lvl7pPr marL="2743200" algn="l" defTabSz="914400" rtl="0" eaLnBrk="1" latinLnBrk="0" hangingPunct="1">
      <a:defRPr sz="4200" kern="1200">
        <a:solidFill>
          <a:srgbClr val="FFFFFF"/>
        </a:solidFill>
        <a:latin typeface="Helvetica Light" charset="0"/>
        <a:ea typeface="ヒラギノ角ゴ ProN W3" charset="0"/>
        <a:cs typeface="ヒラギノ角ゴ ProN W3" charset="0"/>
        <a:sym typeface="Helvetica Light" charset="0"/>
      </a:defRPr>
    </a:lvl7pPr>
    <a:lvl8pPr marL="3200400" algn="l" defTabSz="914400" rtl="0" eaLnBrk="1" latinLnBrk="0" hangingPunct="1">
      <a:defRPr sz="4200" kern="1200">
        <a:solidFill>
          <a:srgbClr val="FFFFFF"/>
        </a:solidFill>
        <a:latin typeface="Helvetica Light" charset="0"/>
        <a:ea typeface="ヒラギノ角ゴ ProN W3" charset="0"/>
        <a:cs typeface="ヒラギノ角ゴ ProN W3" charset="0"/>
        <a:sym typeface="Helvetica Light" charset="0"/>
      </a:defRPr>
    </a:lvl8pPr>
    <a:lvl9pPr marL="3657600" algn="l" defTabSz="914400" rtl="0" eaLnBrk="1" latinLnBrk="0" hangingPunct="1">
      <a:defRPr sz="4200" kern="1200">
        <a:solidFill>
          <a:srgbClr val="FFFFFF"/>
        </a:solidFill>
        <a:latin typeface="Helvetica Light" charset="0"/>
        <a:ea typeface="ヒラギノ角ゴ ProN W3" charset="0"/>
        <a:cs typeface="ヒラギノ角ゴ ProN W3" charset="0"/>
        <a:sym typeface="Helvetica Light"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15:guide id="1" orient="horz" pos="2747" userDrawn="1">
          <p15:clr>
            <a:srgbClr val="A4A3A4"/>
          </p15:clr>
        </p15:guide>
        <p15:guide id="2" pos="2275" userDrawn="1">
          <p15:clr>
            <a:srgbClr val="A4A3A4"/>
          </p15:clr>
        </p15:guide>
        <p15:guide id="3" orient="horz" pos="3024"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CBC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06" autoAdjust="0"/>
    <p:restoredTop sz="92185" autoAdjust="0"/>
  </p:normalViewPr>
  <p:slideViewPr>
    <p:cSldViewPr snapToGrid="0">
      <p:cViewPr>
        <p:scale>
          <a:sx n="70" d="100"/>
          <a:sy n="70" d="100"/>
        </p:scale>
        <p:origin x="-72" y="-72"/>
      </p:cViewPr>
      <p:guideLst>
        <p:guide orient="horz" pos="3072"/>
        <p:guide pos="4096"/>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40" d="100"/>
        <a:sy n="140" d="100"/>
      </p:scale>
      <p:origin x="0" y="0"/>
    </p:cViewPr>
  </p:sorterViewPr>
  <p:notesViewPr>
    <p:cSldViewPr snapToGrid="0">
      <p:cViewPr varScale="1">
        <p:scale>
          <a:sx n="53" d="100"/>
          <a:sy n="53" d="100"/>
        </p:scale>
        <p:origin x="-2820" y="-108"/>
      </p:cViewPr>
      <p:guideLst>
        <p:guide orient="horz" pos="2747"/>
        <p:guide orient="horz" pos="3024"/>
        <p:guide pos="227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38" tIns="49519" rIns="99038" bIns="49519" rtlCol="0"/>
          <a:lstStyle>
            <a:lvl1pPr algn="l">
              <a:defRPr sz="1300"/>
            </a:lvl1pPr>
          </a:lstStyle>
          <a:p>
            <a:pPr>
              <a:defRPr/>
            </a:pPr>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9038" tIns="49519" rIns="99038" bIns="49519" rtlCol="0"/>
          <a:lstStyle>
            <a:lvl1pPr algn="r">
              <a:defRPr sz="1300"/>
            </a:lvl1pPr>
          </a:lstStyle>
          <a:p>
            <a:pPr>
              <a:defRPr/>
            </a:pPr>
            <a:fld id="{599FDDC0-CE32-4D64-91DC-0A2B525349B5}" type="datetimeFigureOut">
              <a:rPr lang="en-US"/>
              <a:pPr>
                <a:defRPr/>
              </a:pPr>
              <a:t>1/18/2017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9038" tIns="49519" rIns="99038" bIns="49519"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9038" tIns="49519" rIns="99038" bIns="49519" rtlCol="0" anchor="b"/>
          <a:lstStyle>
            <a:lvl1pPr algn="r">
              <a:defRPr sz="1300"/>
            </a:lvl1pPr>
          </a:lstStyle>
          <a:p>
            <a:pPr>
              <a:defRPr/>
            </a:pPr>
            <a:fld id="{897B58A6-B155-4100-9769-B34F46ECE6E7}" type="slidenum">
              <a:rPr lang="en-US"/>
              <a:pPr>
                <a:defRPr/>
              </a:pPr>
              <a:t>‹#›</a:t>
            </a:fld>
            <a:endParaRPr lang="en-US" dirty="0"/>
          </a:p>
        </p:txBody>
      </p:sp>
    </p:spTree>
    <p:extLst>
      <p:ext uri="{BB962C8B-B14F-4D97-AF65-F5344CB8AC3E}">
        <p14:creationId xmlns:p14="http://schemas.microsoft.com/office/powerpoint/2010/main" val="3740315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xfrm>
            <a:off x="1257300" y="719138"/>
            <a:ext cx="4800600" cy="3600450"/>
          </a:xfrm>
          <a:prstGeom prst="rect">
            <a:avLst/>
          </a:prstGeom>
          <a:noFill/>
          <a:ln w="9525">
            <a:solidFill>
              <a:srgbClr val="000000"/>
            </a:solidFill>
            <a:miter lim="800000"/>
            <a:headEnd/>
            <a:tailEnd/>
          </a:ln>
        </p:spPr>
      </p:sp>
      <p:sp>
        <p:nvSpPr>
          <p:cNvPr id="20482" name="Rectangle 2"/>
          <p:cNvSpPr>
            <a:spLocks noGrp="1" noChangeArrowheads="1"/>
          </p:cNvSpPr>
          <p:nvPr>
            <p:ph type="body" sz="quarter" idx="1"/>
          </p:nvPr>
        </p:nvSpPr>
        <p:spPr bwMode="auto">
          <a:xfrm>
            <a:off x="731520" y="4560570"/>
            <a:ext cx="5852160" cy="4320540"/>
          </a:xfrm>
          <a:prstGeom prst="rect">
            <a:avLst/>
          </a:prstGeom>
          <a:noFill/>
          <a:ln>
            <a:noFill/>
          </a:ln>
          <a:effectLst/>
          <a:extLst/>
        </p:spPr>
        <p:txBody>
          <a:bodyPr vert="horz" wrap="square" lIns="99038" tIns="49519" rIns="99038" bIns="495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7828979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Light" charset="0"/>
        <a:ea typeface="+mn-ea"/>
        <a:cs typeface="+mn-cs"/>
      </a:defRPr>
    </a:lvl1pPr>
    <a:lvl2pPr marL="457200" algn="l" rtl="0" eaLnBrk="0" fontAlgn="base" hangingPunct="0">
      <a:spcBef>
        <a:spcPct val="0"/>
      </a:spcBef>
      <a:spcAft>
        <a:spcPct val="0"/>
      </a:spcAft>
      <a:defRPr sz="1200" kern="1200">
        <a:solidFill>
          <a:schemeClr val="tx1"/>
        </a:solidFill>
        <a:latin typeface="Helvetica Light" charset="0"/>
        <a:ea typeface="+mn-ea"/>
        <a:cs typeface="+mn-cs"/>
      </a:defRPr>
    </a:lvl2pPr>
    <a:lvl3pPr marL="914400" algn="l" rtl="0" eaLnBrk="0" fontAlgn="base" hangingPunct="0">
      <a:spcBef>
        <a:spcPct val="0"/>
      </a:spcBef>
      <a:spcAft>
        <a:spcPct val="0"/>
      </a:spcAft>
      <a:defRPr sz="1200" kern="1200">
        <a:solidFill>
          <a:schemeClr val="tx1"/>
        </a:solidFill>
        <a:latin typeface="Helvetica Light" charset="0"/>
        <a:ea typeface="+mn-ea"/>
        <a:cs typeface="+mn-cs"/>
      </a:defRPr>
    </a:lvl3pPr>
    <a:lvl4pPr marL="1371600" algn="l" rtl="0" eaLnBrk="0" fontAlgn="base" hangingPunct="0">
      <a:spcBef>
        <a:spcPct val="0"/>
      </a:spcBef>
      <a:spcAft>
        <a:spcPct val="0"/>
      </a:spcAft>
      <a:defRPr sz="1200" kern="1200">
        <a:solidFill>
          <a:schemeClr val="tx1"/>
        </a:solidFill>
        <a:latin typeface="Helvetica Light" charset="0"/>
        <a:ea typeface="+mn-ea"/>
        <a:cs typeface="+mn-cs"/>
      </a:defRPr>
    </a:lvl4pPr>
    <a:lvl5pPr marL="1828800" algn="l" rtl="0" eaLnBrk="0" fontAlgn="base" hangingPunct="0">
      <a:spcBef>
        <a:spcPct val="0"/>
      </a:spcBef>
      <a:spcAft>
        <a:spcPct val="0"/>
      </a:spcAft>
      <a:defRPr sz="1200" kern="1200">
        <a:solidFill>
          <a:schemeClr val="tx1"/>
        </a:solidFill>
        <a:latin typeface="Helvetica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3" tIns="48327" rIns="96653" bIns="48327"/>
          <a:lstStyle/>
          <a:p>
            <a:fld id="{4825C468-28DA-4681-AF1E-802495ABCF7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49177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endParaRPr lang="en-US" dirty="0"/>
          </a:p>
        </p:txBody>
      </p:sp>
    </p:spTree>
    <p:extLst>
      <p:ext uri="{BB962C8B-B14F-4D97-AF65-F5344CB8AC3E}">
        <p14:creationId xmlns:p14="http://schemas.microsoft.com/office/powerpoint/2010/main" val="169027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endParaRPr lang="en-US" dirty="0"/>
          </a:p>
        </p:txBody>
      </p:sp>
    </p:spTree>
    <p:extLst>
      <p:ext uri="{BB962C8B-B14F-4D97-AF65-F5344CB8AC3E}">
        <p14:creationId xmlns:p14="http://schemas.microsoft.com/office/powerpoint/2010/main" val="253794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endParaRPr lang="en-US" dirty="0"/>
          </a:p>
        </p:txBody>
      </p:sp>
    </p:spTree>
    <p:extLst>
      <p:ext uri="{BB962C8B-B14F-4D97-AF65-F5344CB8AC3E}">
        <p14:creationId xmlns:p14="http://schemas.microsoft.com/office/powerpoint/2010/main" val="281287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80102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r>
              <a:rPr lang="en-US" dirty="0"/>
              <a:t>In conclusion, we showed that the MMB can be used for rapid and sensitive detection of protein at low concentrations. </a:t>
            </a:r>
          </a:p>
          <a:p>
            <a:pPr lvl="0" rtl="0"/>
            <a:r>
              <a:rPr lang="en-US" dirty="0"/>
              <a:t>The MMB unique properties are the aggregation</a:t>
            </a:r>
            <a:r>
              <a:rPr lang="en-US" baseline="0" dirty="0"/>
              <a:t> and modulation, which enable fast reaction time, high sensitivity, and simplicity (no washing steps). </a:t>
            </a:r>
          </a:p>
          <a:p>
            <a:pPr lvl="0" rtl="0"/>
            <a:r>
              <a:rPr lang="en-US" baseline="0" dirty="0"/>
              <a:t>In particular, theses qualities suggest that the MMB system can be used for point-of-care applications and resource limited settings.</a:t>
            </a:r>
          </a:p>
          <a:p>
            <a:pPr lvl="0" rtl="0"/>
            <a:endParaRPr lang="en-US" baseline="0" dirty="0"/>
          </a:p>
          <a:p>
            <a:pPr lvl="0" rtl="0"/>
            <a:r>
              <a:rPr lang="en-US" baseline="0" dirty="0"/>
              <a:t>Potential applications include: viruses, cardiac biomarkers, Traumatic Brain Injury biomarkers, etc. IN fact, any assay that as a result of the bio-recognition event produces light, can be used in the MMB system.</a:t>
            </a:r>
            <a:endParaRPr lang="en-US" dirty="0"/>
          </a:p>
        </p:txBody>
      </p:sp>
    </p:spTree>
    <p:extLst>
      <p:ext uri="{BB962C8B-B14F-4D97-AF65-F5344CB8AC3E}">
        <p14:creationId xmlns:p14="http://schemas.microsoft.com/office/powerpoint/2010/main" val="3355034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53" tIns="48327" rIns="96653" bIns="48327"/>
          <a:lstStyle/>
          <a:p>
            <a:fld id="{4825C468-28DA-4681-AF1E-802495ABCF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4917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a:solidFill>
                  <a:schemeClr val="tx1"/>
                </a:solidFill>
                <a:effectLst/>
                <a:latin typeface="Helvetica Light" charset="0"/>
                <a:ea typeface="+mn-ea"/>
                <a:cs typeface="+mn-cs"/>
              </a:rPr>
              <a:t>In 2015, the US government announced the Precision Medicine Initiative, which is aimed at improving disease treatment and diagnostic. The challenge is how to detect a target analyte at ultra low concentrations?</a:t>
            </a:r>
            <a:endParaRPr lang="en-US" sz="1200" dirty="0">
              <a:solidFill>
                <a:srgbClr val="FFFF00"/>
              </a:solidFill>
            </a:endParaRPr>
          </a:p>
        </p:txBody>
      </p:sp>
    </p:spTree>
    <p:extLst>
      <p:ext uri="{BB962C8B-B14F-4D97-AF65-F5344CB8AC3E}">
        <p14:creationId xmlns:p14="http://schemas.microsoft.com/office/powerpoint/2010/main" val="293102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dirty="0"/>
              <a:t>1.	What I will try to do now is briefly explain the underlying magic of our technology. </a:t>
            </a:r>
          </a:p>
          <a:p>
            <a:pPr lvl="0"/>
            <a:r>
              <a:rPr lang="en-US" dirty="0"/>
              <a:t>First, let me describe the challenges in detecting small concentrations of any target molecule.</a:t>
            </a:r>
          </a:p>
          <a:p>
            <a:pPr lvl="0"/>
            <a:r>
              <a:rPr lang="en-US" dirty="0"/>
              <a:t>Imagine you have a solution with target molecules in it, for example, troponin I. </a:t>
            </a:r>
          </a:p>
          <a:p>
            <a:pPr lvl="0"/>
            <a:r>
              <a:rPr lang="en-US" dirty="0"/>
              <a:t>Now, clinical chemists know how to specifically label the target molecules with fluorescent markers. </a:t>
            </a:r>
          </a:p>
          <a:p>
            <a:pPr lvl="0"/>
            <a:r>
              <a:rPr lang="en-US" dirty="0"/>
              <a:t>To see these markers, you need to shine laser light onto the solution. </a:t>
            </a:r>
          </a:p>
          <a:p>
            <a:pPr lvl="0"/>
            <a:r>
              <a:rPr lang="en-US" dirty="0"/>
              <a:t>However, at low concentration, you only have 2-3 molecules inside your laser beam, and therefore the fluorescent light is very weak and further masked by the background noise from other molecules.</a:t>
            </a:r>
          </a:p>
        </p:txBody>
      </p:sp>
    </p:spTree>
    <p:extLst>
      <p:ext uri="{BB962C8B-B14F-4D97-AF65-F5344CB8AC3E}">
        <p14:creationId xmlns:p14="http://schemas.microsoft.com/office/powerpoint/2010/main" val="247005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dirty="0"/>
              <a:t>To overcome this problem, we attach magnetic beads to the target molecules. </a:t>
            </a:r>
          </a:p>
          <a:p>
            <a:pPr lvl="0"/>
            <a:r>
              <a:rPr lang="en-US" dirty="0"/>
              <a:t>and we place two external magnetic poles outside the solution holder. </a:t>
            </a:r>
          </a:p>
        </p:txBody>
      </p:sp>
    </p:spTree>
    <p:extLst>
      <p:ext uri="{BB962C8B-B14F-4D97-AF65-F5344CB8AC3E}">
        <p14:creationId xmlns:p14="http://schemas.microsoft.com/office/powerpoint/2010/main" val="415634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dirty="0"/>
              <a:t>3.	Once we activate the magnetic poles, the fluorescent molecules from the entire solution aggregate into your detection volume. </a:t>
            </a:r>
          </a:p>
          <a:p>
            <a:pPr lvl="0"/>
            <a:r>
              <a:rPr lang="en-US" dirty="0"/>
              <a:t>Instead of 2-3 molecules you have thousands of molecules and the signal is orders of magnitudes bigger. </a:t>
            </a:r>
          </a:p>
          <a:p>
            <a:r>
              <a:rPr lang="en-US" dirty="0"/>
              <a:t> </a:t>
            </a:r>
          </a:p>
        </p:txBody>
      </p:sp>
    </p:spTree>
    <p:extLst>
      <p:ext uri="{BB962C8B-B14F-4D97-AF65-F5344CB8AC3E}">
        <p14:creationId xmlns:p14="http://schemas.microsoft.com/office/powerpoint/2010/main" val="3842494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r>
              <a:rPr lang="en-US" dirty="0"/>
              <a:t>5. To eliminate the noise from the background molecules, we move the magnetic beads from side to side, in and out of the laser beam spot. </a:t>
            </a:r>
          </a:p>
          <a:p>
            <a:pPr lvl="0"/>
            <a:r>
              <a:rPr lang="en-US" dirty="0"/>
              <a:t>Every time they pass through the laser beam, they generate light. </a:t>
            </a:r>
          </a:p>
          <a:p>
            <a:pPr lvl="0"/>
            <a:r>
              <a:rPr lang="en-US" dirty="0"/>
              <a:t>All we have to do now is to detect a flashing signal, which is significantly distinguished from the constant background noise. </a:t>
            </a:r>
          </a:p>
          <a:p>
            <a:pPr lvl="0"/>
            <a:r>
              <a:rPr lang="en-US" dirty="0"/>
              <a:t>The modulation from side to side eliminates the need to wash the solution from background molecules. </a:t>
            </a:r>
          </a:p>
          <a:p>
            <a:pPr lvl="0"/>
            <a:r>
              <a:rPr lang="en-US" dirty="0"/>
              <a:t>Therefore, our test can be done in a single step; you just mix everything together and wait for the results. </a:t>
            </a:r>
          </a:p>
          <a:p>
            <a:pPr lvl="0"/>
            <a:r>
              <a:rPr lang="en-US" dirty="0"/>
              <a:t>The increased sensitivity and simplicity is what differentiate us from other technologies.  </a:t>
            </a:r>
          </a:p>
        </p:txBody>
      </p:sp>
    </p:spTree>
    <p:extLst>
      <p:ext uri="{BB962C8B-B14F-4D97-AF65-F5344CB8AC3E}">
        <p14:creationId xmlns:p14="http://schemas.microsoft.com/office/powerpoint/2010/main" val="1866111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r>
              <a:rPr lang="en-US" dirty="0"/>
              <a:t>The</a:t>
            </a:r>
            <a:r>
              <a:rPr lang="en-US" baseline="0" dirty="0"/>
              <a:t> set-up is very simple. We have a small diode laser as our light source, a dichroic mirror reflects the laser light to an objective lens, which focuses the light on the sample. The fluorescence light is collected by the same objective lens, transfer through the dichroic mirror, emission filters, and a pinhole to a photo-detector. We also have a camera for alignment. </a:t>
            </a:r>
          </a:p>
          <a:p>
            <a:pPr lvl="0" rtl="0"/>
            <a:r>
              <a:rPr lang="en-US" baseline="0" dirty="0"/>
              <a:t>The data from the PMT is collected and demodulated using a lock-in amplifier.    </a:t>
            </a:r>
            <a:endParaRPr lang="en-US" dirty="0"/>
          </a:p>
        </p:txBody>
      </p:sp>
    </p:spTree>
    <p:extLst>
      <p:ext uri="{BB962C8B-B14F-4D97-AF65-F5344CB8AC3E}">
        <p14:creationId xmlns:p14="http://schemas.microsoft.com/office/powerpoint/2010/main" val="142088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r>
              <a:rPr lang="en-US" dirty="0"/>
              <a:t>Here you can</a:t>
            </a:r>
            <a:r>
              <a:rPr lang="en-US" baseline="0" dirty="0"/>
              <a:t> see a close up of the aggregated beads. For visualization purposes, we used white light and an increased number of beads. Here you can see the laser light, now we turn off the white light and close the pinhole. On the other hand you can see the same sample without the </a:t>
            </a:r>
            <a:r>
              <a:rPr lang="en-US" dirty="0"/>
              <a:t>target molecules. Here</a:t>
            </a:r>
            <a:r>
              <a:rPr lang="en-US" baseline="0" dirty="0"/>
              <a:t> is the signal generated from the PMT. The amplitude of the peak represents the amount of fluorescence light (and therefore target molecules) on the beads. </a:t>
            </a:r>
            <a:endParaRPr lang="en-US" dirty="0"/>
          </a:p>
        </p:txBody>
      </p:sp>
    </p:spTree>
    <p:extLst>
      <p:ext uri="{BB962C8B-B14F-4D97-AF65-F5344CB8AC3E}">
        <p14:creationId xmlns:p14="http://schemas.microsoft.com/office/powerpoint/2010/main" val="198970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solidFill>
            <a:srgbClr val="FFFFFF"/>
          </a:solidFill>
          <a:ln/>
        </p:spPr>
      </p:sp>
      <p:sp>
        <p:nvSpPr>
          <p:cNvPr id="52227" name="Rectangle 2"/>
          <p:cNvSpPr>
            <a:spLocks noGrp="1" noChangeArrowheads="1"/>
          </p:cNvSpPr>
          <p:nvPr>
            <p:ph type="body" idx="1"/>
          </p:nvPr>
        </p:nvSpPr>
        <p:spPr>
          <a:noFill/>
        </p:spPr>
        <p:txBody>
          <a:bodyPr/>
          <a:lstStyle/>
          <a:p>
            <a:pPr lvl="0" rtl="0"/>
            <a:endParaRPr lang="en-US" dirty="0"/>
          </a:p>
        </p:txBody>
      </p:sp>
    </p:spTree>
    <p:extLst>
      <p:ext uri="{BB962C8B-B14F-4D97-AF65-F5344CB8AC3E}">
        <p14:creationId xmlns:p14="http://schemas.microsoft.com/office/powerpoint/2010/main" val="145114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EE7FD478-BD4D-46E5-BFA1-8E4CBDCE935C}" type="slidenum">
              <a:rPr lang="en-US"/>
              <a:pPr>
                <a:defRPr/>
              </a:pPr>
              <a:t>‹#›</a:t>
            </a:fld>
            <a:endParaRPr lang="en-US" dirty="0"/>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BBB2C29E-FBD3-4676-9749-1F85985C0AF7}" type="slidenum">
              <a:rPr lang="en-US"/>
              <a:pPr>
                <a:defRPr/>
              </a:pPr>
              <a:t>‹#›</a:t>
            </a:fld>
            <a:endParaRPr lang="en-US" dirty="0"/>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1C340BAC-0F49-42CC-8FBA-68715059673D}" type="slidenum">
              <a:rPr lang="en-US"/>
              <a:pPr>
                <a:defRPr/>
              </a:pPr>
              <a:t>‹#›</a:t>
            </a:fld>
            <a:endParaRPr lang="en-US" dirty="0"/>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2"/>
          <p:cNvSpPr txBox="1">
            <a:spLocks noGrp="1" noChangeArrowheads="1"/>
          </p:cNvSpPr>
          <p:nvPr>
            <p:ph type="sldNum" sz="quarter" idx="10"/>
          </p:nvPr>
        </p:nvSpPr>
        <p:spPr>
          <a:ln/>
        </p:spPr>
        <p:txBody>
          <a:bodyPr/>
          <a:lstStyle>
            <a:lvl1pPr>
              <a:defRPr/>
            </a:lvl1pPr>
          </a:lstStyle>
          <a:p>
            <a:pPr>
              <a:defRPr/>
            </a:pPr>
            <a:fld id="{6589B018-2518-44D6-8204-1FEA4B7E559B}" type="slidenum">
              <a:rPr lang="en-US"/>
              <a:pPr>
                <a:defRPr/>
              </a:pPr>
              <a:t>‹#›</a:t>
            </a:fld>
            <a:endParaRPr lang="en-US" dirty="0"/>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2"/>
          <p:cNvSpPr txBox="1">
            <a:spLocks noGrp="1" noChangeArrowheads="1"/>
          </p:cNvSpPr>
          <p:nvPr>
            <p:ph type="sldNum" sz="quarter" idx="10"/>
          </p:nvPr>
        </p:nvSpPr>
        <p:spPr>
          <a:ln/>
        </p:spPr>
        <p:txBody>
          <a:bodyPr/>
          <a:lstStyle>
            <a:lvl1pPr>
              <a:defRPr/>
            </a:lvl1pPr>
          </a:lstStyle>
          <a:p>
            <a:pPr>
              <a:defRPr/>
            </a:pPr>
            <a:fld id="{261D9F89-C91A-408F-A903-C4240917C092}" type="slidenum">
              <a:rPr lang="en-US"/>
              <a:pPr>
                <a:defRPr/>
              </a:pPr>
              <a:t>‹#›</a:t>
            </a:fld>
            <a:endParaRPr lang="en-US" dirty="0"/>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2"/>
          <p:cNvSpPr txBox="1">
            <a:spLocks noGrp="1" noChangeArrowheads="1"/>
          </p:cNvSpPr>
          <p:nvPr>
            <p:ph type="sldNum" sz="quarter" idx="10"/>
          </p:nvPr>
        </p:nvSpPr>
        <p:spPr>
          <a:ln/>
        </p:spPr>
        <p:txBody>
          <a:bodyPr/>
          <a:lstStyle>
            <a:lvl1pPr>
              <a:defRPr/>
            </a:lvl1pPr>
          </a:lstStyle>
          <a:p>
            <a:pPr>
              <a:defRPr/>
            </a:pPr>
            <a:fld id="{BDA4583E-3085-490D-A3B4-F4EB9E801661}" type="slidenum">
              <a:rPr lang="en-US"/>
              <a:pPr>
                <a:defRPr/>
              </a:pPr>
              <a:t>‹#›</a:t>
            </a:fld>
            <a:endParaRPr lang="en-US" dirty="0"/>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B21135F0-11FF-42B3-8DEB-D885436DC822}" type="slidenum">
              <a:rPr lang="en-US"/>
              <a:pPr>
                <a:defRPr/>
              </a:pPr>
              <a:t>‹#›</a:t>
            </a:fld>
            <a:endParaRPr lang="en-US" dirty="0"/>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81F29452-493A-45D0-AFF1-EF8FCC7AA1FA}" type="slidenum">
              <a:rPr lang="en-US"/>
              <a:pPr>
                <a:defRPr/>
              </a:pPr>
              <a:t>‹#›</a:t>
            </a:fld>
            <a:endParaRPr lang="en-US" dirty="0"/>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Neue Bold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82809D0D-1980-4C38-A760-222FEAEA7E37}" type="slidenum">
              <a:rPr lang="en-US"/>
              <a:pPr>
                <a:defRPr/>
              </a:pPr>
              <a:t>‹#›</a:t>
            </a:fld>
            <a:endParaRPr lang="en-US" dirty="0"/>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991542CA-1933-4027-BF56-235656FC1BFA}"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6600" y="254000"/>
            <a:ext cx="3124200"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4000" y="254000"/>
            <a:ext cx="9220200"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5AB49F78-CE83-42C0-8C31-C82963D5083D}" type="slidenum">
              <a:rPr lang="en-US"/>
              <a:pPr>
                <a:defRPr/>
              </a:pPr>
              <a:t>‹#›</a:t>
            </a:fld>
            <a:endParaRPr lang="en-US" dirty="0"/>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8C171FB3-E4A9-495E-948F-5CBEE320D4E7}" type="slidenum">
              <a:rPr lang="en-US"/>
              <a:pPr>
                <a:defRPr/>
              </a:pPr>
              <a:t>‹#›</a:t>
            </a:fld>
            <a:endParaRPr lang="en-US" dirty="0"/>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A60975FB-6563-4ED6-BF05-1A790C578135}" type="slidenum">
              <a:rPr lang="en-US"/>
              <a:pPr>
                <a:defRPr/>
              </a:pPr>
              <a:t>‹#›</a:t>
            </a:fld>
            <a:endParaRPr lang="en-US" dirty="0"/>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DB2D8F6-247E-436B-A834-4B8D8B594321}" type="slidenum">
              <a:rPr lang="en-US"/>
              <a:pPr>
                <a:defRPr/>
              </a:pPr>
              <a:t>‹#›</a:t>
            </a:fld>
            <a:endParaRPr lang="en-US" dirty="0"/>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D90F1E4B-63FC-436A-BCF7-9FDB3C081086}" type="slidenum">
              <a:rPr lang="en-US"/>
              <a:pPr>
                <a:defRPr/>
              </a:pPr>
              <a:t>‹#›</a:t>
            </a:fld>
            <a:endParaRPr lang="en-US" dirty="0"/>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5FF33B22-15DB-4F13-87B1-0EA0D87D3D34}" type="slidenum">
              <a:rPr lang="en-US"/>
              <a:pPr>
                <a:defRPr/>
              </a:pPr>
              <a:t>‹#›</a:t>
            </a:fld>
            <a:endParaRPr lang="en-US" dirty="0"/>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CDD8ABBA-0F8A-4E77-A6FF-8BE71580C4A2}" type="slidenum">
              <a:rPr lang="en-US"/>
              <a:pPr>
                <a:defRPr/>
              </a:pPr>
              <a:t>‹#›</a:t>
            </a:fld>
            <a:endParaRPr lang="en-US" dirty="0"/>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5C00D14A-8142-4037-BDEF-0717D6E365A8}" type="slidenum">
              <a:rPr lang="en-US"/>
              <a:pPr>
                <a:defRPr/>
              </a:pPr>
              <a:t>‹#›</a:t>
            </a:fld>
            <a:endParaRPr lang="en-US" dirty="0"/>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2C228F8-C771-4CD6-B2A3-2B340A74F508}" type="slidenum">
              <a:rPr lang="en-US"/>
              <a:pPr>
                <a:defRPr/>
              </a:pPr>
              <a:t>‹#›</a:t>
            </a:fld>
            <a:endParaRPr lang="en-US" dirty="0"/>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Neue Bold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5324796-E5E1-4C09-8FF4-2A5883C438F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57BEFD14-F44F-44FC-A68C-0FC525591F45}" type="slidenum">
              <a:rPr lang="en-US"/>
              <a:pPr>
                <a:defRPr/>
              </a:pPr>
              <a:t>‹#›</a:t>
            </a:fld>
            <a:endParaRPr lang="en-US" dirty="0"/>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6600" y="254000"/>
            <a:ext cx="3124200"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4000" y="254000"/>
            <a:ext cx="9220200"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4C04BE34-E227-410E-8CDC-6A7A6282E7B4}" type="slidenum">
              <a:rPr lang="en-US"/>
              <a:pPr>
                <a:defRPr/>
              </a:pPr>
              <a:t>‹#›</a:t>
            </a:fld>
            <a:endParaRPr lang="en-US" dirty="0"/>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00"/>
            </a:lvl1pPr>
          </a:lstStyle>
          <a:p>
            <a:r>
              <a:rPr lang="en-US"/>
              <a:t>Click to edit Master title style</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00"/>
            </a:lvl1pPr>
            <a:lvl2pPr marL="650130" indent="0" algn="ctr">
              <a:buNone/>
              <a:defRPr sz="2800"/>
            </a:lvl2pPr>
            <a:lvl3pPr marL="1300259" indent="0" algn="ctr">
              <a:buNone/>
              <a:defRPr sz="2600"/>
            </a:lvl3pPr>
            <a:lvl4pPr marL="1950391" indent="0" algn="ctr">
              <a:buNone/>
              <a:defRPr sz="2300"/>
            </a:lvl4pPr>
            <a:lvl5pPr marL="2600520" indent="0" algn="ctr">
              <a:buNone/>
              <a:defRPr sz="2300"/>
            </a:lvl5pPr>
            <a:lvl6pPr marL="3250650" indent="0" algn="ctr">
              <a:buNone/>
              <a:defRPr sz="2300"/>
            </a:lvl6pPr>
            <a:lvl7pPr marL="3900782" indent="0" algn="ctr">
              <a:buNone/>
              <a:defRPr sz="2300"/>
            </a:lvl7pPr>
            <a:lvl8pPr marL="4550909" indent="0" algn="ctr">
              <a:buNone/>
              <a:defRPr sz="2300"/>
            </a:lvl8pPr>
            <a:lvl9pPr marL="5201041" indent="0" algn="ctr">
              <a:buNone/>
              <a:defRPr sz="2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909133-C3C0-4C61-8A3E-825AC8B8913A}" type="datetime1">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9485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C296-32FE-4CDD-B7DF-1FF90282D46C}" type="datetime1">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542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8500"/>
            </a:lvl1pPr>
          </a:lstStyle>
          <a:p>
            <a:r>
              <a:rPr lang="en-US"/>
              <a:t>Click to edit Master title style</a:t>
            </a:r>
            <a:endParaRPr lang="en-US" dirty="0"/>
          </a:p>
        </p:txBody>
      </p:sp>
      <p:sp>
        <p:nvSpPr>
          <p:cNvPr id="3" name="Text Placeholder 2"/>
          <p:cNvSpPr>
            <a:spLocks noGrp="1"/>
          </p:cNvSpPr>
          <p:nvPr>
            <p:ph type="body" idx="1"/>
          </p:nvPr>
        </p:nvSpPr>
        <p:spPr>
          <a:xfrm>
            <a:off x="887307" y="6527243"/>
            <a:ext cx="11216640" cy="2133599"/>
          </a:xfrm>
        </p:spPr>
        <p:txBody>
          <a:bodyPr/>
          <a:lstStyle>
            <a:lvl1pPr marL="0" indent="0">
              <a:buNone/>
              <a:defRPr sz="3400">
                <a:solidFill>
                  <a:schemeClr val="tx1"/>
                </a:solidFill>
              </a:defRPr>
            </a:lvl1pPr>
            <a:lvl2pPr marL="650130" indent="0">
              <a:buNone/>
              <a:defRPr sz="2800">
                <a:solidFill>
                  <a:schemeClr val="tx1">
                    <a:tint val="75000"/>
                  </a:schemeClr>
                </a:solidFill>
              </a:defRPr>
            </a:lvl2pPr>
            <a:lvl3pPr marL="1300259" indent="0">
              <a:buNone/>
              <a:defRPr sz="2600">
                <a:solidFill>
                  <a:schemeClr val="tx1">
                    <a:tint val="75000"/>
                  </a:schemeClr>
                </a:solidFill>
              </a:defRPr>
            </a:lvl3pPr>
            <a:lvl4pPr marL="1950391" indent="0">
              <a:buNone/>
              <a:defRPr sz="2300">
                <a:solidFill>
                  <a:schemeClr val="tx1">
                    <a:tint val="75000"/>
                  </a:schemeClr>
                </a:solidFill>
              </a:defRPr>
            </a:lvl4pPr>
            <a:lvl5pPr marL="2600520" indent="0">
              <a:buNone/>
              <a:defRPr sz="2300">
                <a:solidFill>
                  <a:schemeClr val="tx1">
                    <a:tint val="75000"/>
                  </a:schemeClr>
                </a:solidFill>
              </a:defRPr>
            </a:lvl5pPr>
            <a:lvl6pPr marL="3250650" indent="0">
              <a:buNone/>
              <a:defRPr sz="2300">
                <a:solidFill>
                  <a:schemeClr val="tx1">
                    <a:tint val="75000"/>
                  </a:schemeClr>
                </a:solidFill>
              </a:defRPr>
            </a:lvl6pPr>
            <a:lvl7pPr marL="3900782" indent="0">
              <a:buNone/>
              <a:defRPr sz="2300">
                <a:solidFill>
                  <a:schemeClr val="tx1">
                    <a:tint val="75000"/>
                  </a:schemeClr>
                </a:solidFill>
              </a:defRPr>
            </a:lvl7pPr>
            <a:lvl8pPr marL="4550909" indent="0">
              <a:buNone/>
              <a:defRPr sz="2300">
                <a:solidFill>
                  <a:schemeClr val="tx1">
                    <a:tint val="75000"/>
                  </a:schemeClr>
                </a:solidFill>
              </a:defRPr>
            </a:lvl8pPr>
            <a:lvl9pPr marL="5201041"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A8C5A-F579-4B27-8C8F-D589494E2819}" type="datetime1">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6989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645B5B-A2FD-471A-8AB5-640D3C3D4CD1}" type="datetime1">
              <a:rPr lang="en-US" smtClean="0">
                <a:solidFill>
                  <a:prstClr val="black">
                    <a:tint val="75000"/>
                  </a:prstClr>
                </a:solidFill>
              </a:rPr>
              <a:pPr/>
              <a:t>1/18/2017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6121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5"/>
            <a:ext cx="11216640"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00" b="1"/>
            </a:lvl1pPr>
            <a:lvl2pPr marL="650130" indent="0">
              <a:buNone/>
              <a:defRPr sz="2800" b="1"/>
            </a:lvl2pPr>
            <a:lvl3pPr marL="1300259" indent="0">
              <a:buNone/>
              <a:defRPr sz="2600" b="1"/>
            </a:lvl3pPr>
            <a:lvl4pPr marL="1950391" indent="0">
              <a:buNone/>
              <a:defRPr sz="2300" b="1"/>
            </a:lvl4pPr>
            <a:lvl5pPr marL="2600520" indent="0">
              <a:buNone/>
              <a:defRPr sz="2300" b="1"/>
            </a:lvl5pPr>
            <a:lvl6pPr marL="3250650" indent="0">
              <a:buNone/>
              <a:defRPr sz="2300" b="1"/>
            </a:lvl6pPr>
            <a:lvl7pPr marL="3900782" indent="0">
              <a:buNone/>
              <a:defRPr sz="2300" b="1"/>
            </a:lvl7pPr>
            <a:lvl8pPr marL="4550909" indent="0">
              <a:buNone/>
              <a:defRPr sz="2300" b="1"/>
            </a:lvl8pPr>
            <a:lvl9pPr marL="5201041" indent="0">
              <a:buNone/>
              <a:defRPr sz="2300" b="1"/>
            </a:lvl9pPr>
          </a:lstStyle>
          <a:p>
            <a:pPr lvl="0"/>
            <a:r>
              <a:rPr lang="en-US"/>
              <a:t>Click to edit Master text styles</a:t>
            </a:r>
          </a:p>
        </p:txBody>
      </p:sp>
      <p:sp>
        <p:nvSpPr>
          <p:cNvPr id="4" name="Content Placeholder 3"/>
          <p:cNvSpPr>
            <a:spLocks noGrp="1"/>
          </p:cNvSpPr>
          <p:nvPr>
            <p:ph sz="half" idx="2"/>
          </p:nvPr>
        </p:nvSpPr>
        <p:spPr>
          <a:xfrm>
            <a:off x="895775"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3682" y="2390987"/>
            <a:ext cx="5528734" cy="1171786"/>
          </a:xfrm>
        </p:spPr>
        <p:txBody>
          <a:bodyPr anchor="b"/>
          <a:lstStyle>
            <a:lvl1pPr marL="0" indent="0">
              <a:buNone/>
              <a:defRPr sz="3400" b="1"/>
            </a:lvl1pPr>
            <a:lvl2pPr marL="650130" indent="0">
              <a:buNone/>
              <a:defRPr sz="2800" b="1"/>
            </a:lvl2pPr>
            <a:lvl3pPr marL="1300259" indent="0">
              <a:buNone/>
              <a:defRPr sz="2600" b="1"/>
            </a:lvl3pPr>
            <a:lvl4pPr marL="1950391" indent="0">
              <a:buNone/>
              <a:defRPr sz="2300" b="1"/>
            </a:lvl4pPr>
            <a:lvl5pPr marL="2600520" indent="0">
              <a:buNone/>
              <a:defRPr sz="2300" b="1"/>
            </a:lvl5pPr>
            <a:lvl6pPr marL="3250650" indent="0">
              <a:buNone/>
              <a:defRPr sz="2300" b="1"/>
            </a:lvl6pPr>
            <a:lvl7pPr marL="3900782" indent="0">
              <a:buNone/>
              <a:defRPr sz="2300" b="1"/>
            </a:lvl7pPr>
            <a:lvl8pPr marL="4550909" indent="0">
              <a:buNone/>
              <a:defRPr sz="2300" b="1"/>
            </a:lvl8pPr>
            <a:lvl9pPr marL="5201041"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583682"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E0DD9C-790C-40BA-A61B-A67326A0B927}" type="datetime1">
              <a:rPr lang="en-US" smtClean="0">
                <a:solidFill>
                  <a:prstClr val="black">
                    <a:tint val="75000"/>
                  </a:prstClr>
                </a:solidFill>
              </a:rPr>
              <a:pPr/>
              <a:t>1/18/2017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6064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FC31E7-BCA2-45CA-8313-EFFCBA04A08C}" type="datetime1">
              <a:rPr lang="en-US" smtClean="0">
                <a:solidFill>
                  <a:prstClr val="black">
                    <a:tint val="75000"/>
                  </a:prstClr>
                </a:solidFill>
              </a:rPr>
              <a:pPr/>
              <a:t>1/18/2017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6925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11CE5-143D-48F3-822D-21E0E80B893C}" type="datetime1">
              <a:rPr lang="en-US" smtClean="0">
                <a:solidFill>
                  <a:prstClr val="black">
                    <a:tint val="75000"/>
                  </a:prstClr>
                </a:solidFill>
              </a:rPr>
              <a:pPr/>
              <a:t>1/18/2017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567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600"/>
            </a:lvl1pPr>
          </a:lstStyle>
          <a:p>
            <a:r>
              <a:rPr lang="en-US"/>
              <a:t>Click to edit Master title style</a:t>
            </a:r>
            <a:endParaRPr lang="en-US" dirty="0"/>
          </a:p>
        </p:txBody>
      </p:sp>
      <p:sp>
        <p:nvSpPr>
          <p:cNvPr id="3" name="Content Placeholder 2"/>
          <p:cNvSpPr>
            <a:spLocks noGrp="1"/>
          </p:cNvSpPr>
          <p:nvPr>
            <p:ph idx="1"/>
          </p:nvPr>
        </p:nvSpPr>
        <p:spPr>
          <a:xfrm>
            <a:off x="5528734" y="1404341"/>
            <a:ext cx="6583680" cy="6931378"/>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300"/>
            </a:lvl1pPr>
            <a:lvl2pPr marL="650130" indent="0">
              <a:buNone/>
              <a:defRPr sz="2000"/>
            </a:lvl2pPr>
            <a:lvl3pPr marL="1300259" indent="0">
              <a:buNone/>
              <a:defRPr sz="1700"/>
            </a:lvl3pPr>
            <a:lvl4pPr marL="1950391" indent="0">
              <a:buNone/>
              <a:defRPr sz="1400"/>
            </a:lvl4pPr>
            <a:lvl5pPr marL="2600520" indent="0">
              <a:buNone/>
              <a:defRPr sz="1400"/>
            </a:lvl5pPr>
            <a:lvl6pPr marL="3250650" indent="0">
              <a:buNone/>
              <a:defRPr sz="1400"/>
            </a:lvl6pPr>
            <a:lvl7pPr marL="3900782" indent="0">
              <a:buNone/>
              <a:defRPr sz="1400"/>
            </a:lvl7pPr>
            <a:lvl8pPr marL="4550909" indent="0">
              <a:buNone/>
              <a:defRPr sz="1400"/>
            </a:lvl8pPr>
            <a:lvl9pPr marL="5201041"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24820C20-DC02-4E58-8A83-274B65592EDC}" type="datetime1">
              <a:rPr lang="en-US" smtClean="0">
                <a:solidFill>
                  <a:prstClr val="black">
                    <a:tint val="75000"/>
                  </a:prstClr>
                </a:solidFill>
              </a:rPr>
              <a:pPr/>
              <a:t>1/18/2017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91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28734" y="1404341"/>
            <a:ext cx="6583680" cy="6931378"/>
          </a:xfrm>
        </p:spPr>
        <p:txBody>
          <a:bodyPr anchor="t"/>
          <a:lstStyle>
            <a:lvl1pPr marL="0" indent="0">
              <a:buNone/>
              <a:defRPr sz="4600"/>
            </a:lvl1pPr>
            <a:lvl2pPr marL="650130" indent="0">
              <a:buNone/>
              <a:defRPr sz="4000"/>
            </a:lvl2pPr>
            <a:lvl3pPr marL="1300259" indent="0">
              <a:buNone/>
              <a:defRPr sz="3400"/>
            </a:lvl3pPr>
            <a:lvl4pPr marL="1950391" indent="0">
              <a:buNone/>
              <a:defRPr sz="2800"/>
            </a:lvl4pPr>
            <a:lvl5pPr marL="2600520" indent="0">
              <a:buNone/>
              <a:defRPr sz="2800"/>
            </a:lvl5pPr>
            <a:lvl6pPr marL="3250650" indent="0">
              <a:buNone/>
              <a:defRPr sz="2800"/>
            </a:lvl6pPr>
            <a:lvl7pPr marL="3900782" indent="0">
              <a:buNone/>
              <a:defRPr sz="2800"/>
            </a:lvl7pPr>
            <a:lvl8pPr marL="4550909" indent="0">
              <a:buNone/>
              <a:defRPr sz="2800"/>
            </a:lvl8pPr>
            <a:lvl9pPr marL="5201041"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300"/>
            </a:lvl1pPr>
            <a:lvl2pPr marL="650130" indent="0">
              <a:buNone/>
              <a:defRPr sz="2000"/>
            </a:lvl2pPr>
            <a:lvl3pPr marL="1300259" indent="0">
              <a:buNone/>
              <a:defRPr sz="1700"/>
            </a:lvl3pPr>
            <a:lvl4pPr marL="1950391" indent="0">
              <a:buNone/>
              <a:defRPr sz="1400"/>
            </a:lvl4pPr>
            <a:lvl5pPr marL="2600520" indent="0">
              <a:buNone/>
              <a:defRPr sz="1400"/>
            </a:lvl5pPr>
            <a:lvl6pPr marL="3250650" indent="0">
              <a:buNone/>
              <a:defRPr sz="1400"/>
            </a:lvl6pPr>
            <a:lvl7pPr marL="3900782" indent="0">
              <a:buNone/>
              <a:defRPr sz="1400"/>
            </a:lvl7pPr>
            <a:lvl8pPr marL="4550909" indent="0">
              <a:buNone/>
              <a:defRPr sz="1400"/>
            </a:lvl8pPr>
            <a:lvl9pPr marL="5201041"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676DBA9A-BE07-4D86-AA3C-C6197E68F28D}" type="datetime1">
              <a:rPr lang="en-US" smtClean="0">
                <a:solidFill>
                  <a:prstClr val="black">
                    <a:tint val="75000"/>
                  </a:prstClr>
                </a:solidFill>
              </a:rPr>
              <a:pPr/>
              <a:t>1/18/2017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1801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4CC4CA-1B08-4849-AE01-246059890701}" type="datetime1">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1986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2" y="519289"/>
            <a:ext cx="2804160" cy="82657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2"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B8DF2-A3E5-4C69-9064-C364EB44DD9E}" type="datetime1">
              <a:rPr lang="en-US" smtClean="0">
                <a:solidFill>
                  <a:prstClr val="black">
                    <a:tint val="75000"/>
                  </a:prstClr>
                </a:solidFill>
              </a:rPr>
              <a:pPr/>
              <a:t>1/18/2017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9C996-F0DD-45CD-BD72-9EC335F503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42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4C8F3074-18CA-4671-BD14-0C7C87B44536}"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0E6E4B77-C881-42BA-A7F5-47EF20A97D13}"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8C20933-3157-4A79-90DE-AEF725FE068A}"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158421F4-EAB8-4796-9DE2-CF982C815952}" type="slidenum">
              <a:rPr lang="en-US"/>
              <a:pPr>
                <a:defRPr/>
              </a:pPr>
              <a:t>‹#›</a:t>
            </a:fld>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D8B8F722-07CF-4FB5-A632-0D494CB675B3}" type="slidenum">
              <a:rPr lang="en-US"/>
              <a:pPr>
                <a:defRPr/>
              </a:pPr>
              <a:t>‹#›</a:t>
            </a:fld>
            <a:endParaRPr lang="en-US" dirty="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71F309C3-34E2-413C-9AB1-B993DFF9F38C}" type="slidenum">
              <a:rPr lang="en-US"/>
              <a:pPr>
                <a:defRPr/>
              </a:pPr>
              <a:t>‹#›</a:t>
            </a:fld>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CBA3BA-D510-49BC-83A8-F55BA8EA76CA}" type="slidenum">
              <a:rPr lang="en-US"/>
              <a:pPr>
                <a:defRPr/>
              </a:pPr>
              <a:t>‹#›</a:t>
            </a:fld>
            <a:endParaRPr lang="en-US"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94243EF-3DCB-4E23-93C5-161B9DDE6152}" type="slidenum">
              <a:rPr lang="en-US"/>
              <a:pPr>
                <a:defRPr/>
              </a:pPr>
              <a:t>‹#›</a:t>
            </a:fld>
            <a:endParaRPr lang="en-US" dirty="0"/>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Neue Bold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52AD8C54-0055-4555-911A-4DFBCE1970E1}" type="slidenum">
              <a:rPr lang="en-US"/>
              <a:pPr>
                <a:defRPr/>
              </a:pPr>
              <a:t>‹#›</a:t>
            </a:fld>
            <a:endParaRPr lang="en-US" dirty="0"/>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54A7F061-766D-4824-81CF-8AA553169081}" type="slidenum">
              <a:rPr lang="en-US"/>
              <a:pPr>
                <a:defRPr/>
              </a:pPr>
              <a:t>‹#›</a:t>
            </a:fld>
            <a:endParaRPr lang="en-US" dirty="0"/>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6600" y="0"/>
            <a:ext cx="3124200" cy="871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4000" y="0"/>
            <a:ext cx="9220200" cy="8712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E5901FA-2A56-40E5-BED8-5D3F3D57B189}" type="slidenum">
              <a:rPr lang="en-US"/>
              <a:pPr>
                <a:defRPr/>
              </a:pPr>
              <a:t>‹#›</a:t>
            </a:fld>
            <a:endParaRPr lang="en-US" dirty="0"/>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Helvetica Neue Bold Condensed"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254000"/>
            <a:ext cx="10464800" cy="24384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96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1pPr>
      <a:lvl2pPr marL="4968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2pPr>
      <a:lvl3pPr marL="9540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3pPr>
      <a:lvl4pPr marL="14112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4pPr>
      <a:lvl5pPr marL="18684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5pPr>
      <a:lvl6pPr marL="2325688" algn="ctr" rtl="0" fontAlgn="base">
        <a:spcBef>
          <a:spcPct val="0"/>
        </a:spcBef>
        <a:spcAft>
          <a:spcPct val="0"/>
        </a:spcAft>
        <a:defRPr sz="8000">
          <a:solidFill>
            <a:schemeClr val="tx1"/>
          </a:solidFill>
          <a:latin typeface="+mn-lt"/>
          <a:ea typeface="+mn-ea"/>
          <a:cs typeface="+mn-cs"/>
          <a:sym typeface="Helvetica Light" charset="0"/>
        </a:defRPr>
      </a:lvl6pPr>
      <a:lvl7pPr marL="2782888" algn="ctr" rtl="0" fontAlgn="base">
        <a:spcBef>
          <a:spcPct val="0"/>
        </a:spcBef>
        <a:spcAft>
          <a:spcPct val="0"/>
        </a:spcAft>
        <a:defRPr sz="8000">
          <a:solidFill>
            <a:schemeClr val="tx1"/>
          </a:solidFill>
          <a:latin typeface="+mn-lt"/>
          <a:ea typeface="+mn-ea"/>
          <a:cs typeface="+mn-cs"/>
          <a:sym typeface="Helvetica Light" charset="0"/>
        </a:defRPr>
      </a:lvl7pPr>
      <a:lvl8pPr marL="3240088" algn="ctr" rtl="0" fontAlgn="base">
        <a:spcBef>
          <a:spcPct val="0"/>
        </a:spcBef>
        <a:spcAft>
          <a:spcPct val="0"/>
        </a:spcAft>
        <a:defRPr sz="8000">
          <a:solidFill>
            <a:schemeClr val="tx1"/>
          </a:solidFill>
          <a:latin typeface="+mn-lt"/>
          <a:ea typeface="+mn-ea"/>
          <a:cs typeface="+mn-cs"/>
          <a:sym typeface="Helvetica Light" charset="0"/>
        </a:defRPr>
      </a:lvl8pPr>
      <a:lvl9pPr marL="3697288" algn="ctr" rtl="0" fontAlgn="base">
        <a:spcBef>
          <a:spcPct val="0"/>
        </a:spcBef>
        <a:spcAft>
          <a:spcPct val="0"/>
        </a:spcAft>
        <a:defRPr sz="8000">
          <a:solidFill>
            <a:schemeClr val="tx1"/>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254000" y="254000"/>
            <a:ext cx="12496800" cy="889000"/>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sym typeface="Helvetica Neue Bold Condensed" charset="0"/>
              </a:rPr>
              <a:t>Click to edit Master title style</a:t>
            </a:r>
          </a:p>
        </p:txBody>
      </p:sp>
      <p:sp>
        <p:nvSpPr>
          <p:cNvPr id="16386" name="Text Box 2"/>
          <p:cNvSpPr txBox="1">
            <a:spLocks noGrp="1" noChangeArrowheads="1"/>
          </p:cNvSpPr>
          <p:nvPr>
            <p:ph type="sldNum" sz="quarter" idx="4"/>
          </p:nvPr>
        </p:nvSpPr>
        <p:spPr bwMode="auto">
          <a:xfrm>
            <a:off x="12700000" y="9410700"/>
            <a:ext cx="307975" cy="3429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ctr">
              <a:defRPr sz="1600">
                <a:solidFill>
                  <a:srgbClr val="4D4D4D"/>
                </a:solidFill>
                <a:latin typeface="+mn-lt"/>
                <a:ea typeface="Helvetica Neue Bold Condensed" charset="0"/>
                <a:cs typeface="Helvetica Neue Bold Condensed" charset="0"/>
                <a:sym typeface="Helvetica Neue Bold Condensed"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defRPr/>
            </a:pPr>
            <a:fld id="{81C45E12-208D-4657-9C9D-BD9BB50095D3}" type="slidenum">
              <a:rPr lang="en-US"/>
              <a:pPr>
                <a:defRPr/>
              </a:pPr>
              <a:t>‹#›</a:t>
            </a:fld>
            <a:endParaRPr lang="en-US" dirty="0"/>
          </a:p>
        </p:txBody>
      </p:sp>
      <p:sp>
        <p:nvSpPr>
          <p:cNvPr id="13316" name="Rectangle 3"/>
          <p:cNvSpPr>
            <a:spLocks/>
          </p:cNvSpPr>
          <p:nvPr/>
        </p:nvSpPr>
        <p:spPr bwMode="auto">
          <a:xfrm>
            <a:off x="0" y="2260600"/>
            <a:ext cx="6451600" cy="7493000"/>
          </a:xfrm>
          <a:prstGeom prst="rect">
            <a:avLst/>
          </a:prstGeom>
          <a:solidFill>
            <a:srgbClr val="343434">
              <a:alpha val="25098"/>
            </a:srgbClr>
          </a:solidFill>
          <a:ln w="25400">
            <a:noFill/>
            <a:miter lim="800000"/>
            <a:headEnd/>
            <a:tailEnd/>
          </a:ln>
        </p:spPr>
        <p:txBody>
          <a:bodyPr lIns="0" tIns="0" rIns="0" bIns="0"/>
          <a:lstStyle/>
          <a:p>
            <a:endParaRPr lang="en-US" dirty="0"/>
          </a:p>
        </p:txBody>
      </p:sp>
      <p:sp>
        <p:nvSpPr>
          <p:cNvPr id="13317" name="Rectangle 4"/>
          <p:cNvSpPr>
            <a:spLocks/>
          </p:cNvSpPr>
          <p:nvPr/>
        </p:nvSpPr>
        <p:spPr bwMode="auto">
          <a:xfrm>
            <a:off x="6553200" y="2260600"/>
            <a:ext cx="6451600" cy="7493000"/>
          </a:xfrm>
          <a:prstGeom prst="rect">
            <a:avLst/>
          </a:prstGeom>
          <a:solidFill>
            <a:srgbClr val="343434">
              <a:alpha val="25098"/>
            </a:srgbClr>
          </a:solidFill>
          <a:ln w="25400">
            <a:noFill/>
            <a:miter lim="800000"/>
            <a:headEnd/>
            <a:tailEnd/>
          </a:ln>
        </p:spPr>
        <p:txBody>
          <a:bodyPr lIns="0" tIns="0" rIns="0" bIns="0"/>
          <a:lstStyle/>
          <a:p>
            <a:endParaRPr lang="en-US" dirty="0"/>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hf hdr="0" ftr="0" dt="0"/>
  <p:txStyles>
    <p:titleStyle>
      <a:lvl1pPr algn="l" rtl="0" eaLnBrk="0" fontAlgn="base" hangingPunct="0">
        <a:spcBef>
          <a:spcPct val="0"/>
        </a:spcBef>
        <a:spcAft>
          <a:spcPct val="0"/>
        </a:spcAft>
        <a:defRPr sz="6000">
          <a:solidFill>
            <a:schemeClr val="tx1"/>
          </a:solidFill>
          <a:latin typeface="+mj-lt"/>
          <a:ea typeface="+mj-ea"/>
          <a:cs typeface="+mj-cs"/>
          <a:sym typeface="Helvetica Neue Bold Condensed" charset="0"/>
        </a:defRPr>
      </a:lvl1pPr>
      <a:lvl2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9pPr>
    </p:titleStyle>
    <p:bodyStyle>
      <a:lvl1pPr marL="889000" indent="-571500" algn="l" rtl="0" eaLnBrk="0" fontAlgn="base" hangingPunct="0">
        <a:spcBef>
          <a:spcPts val="2400"/>
        </a:spcBef>
        <a:spcAft>
          <a:spcPct val="0"/>
        </a:spcAft>
        <a:buSzPct val="100000"/>
        <a:buFont typeface="Lucida Grande" charset="0"/>
        <a:buChar char="‣"/>
        <a:defRPr sz="4000">
          <a:solidFill>
            <a:schemeClr val="tx1"/>
          </a:solidFill>
          <a:latin typeface="+mn-lt"/>
          <a:ea typeface="+mn-ea"/>
          <a:cs typeface="+mn-cs"/>
          <a:sym typeface="Helvetica Neue Bold Condensed" charset="0"/>
        </a:defRPr>
      </a:lvl1pPr>
      <a:lvl2pPr marL="1333500" indent="-571500" algn="l" rtl="0" eaLnBrk="0" fontAlgn="base" hangingPunct="0">
        <a:spcBef>
          <a:spcPts val="2400"/>
        </a:spcBef>
        <a:spcAft>
          <a:spcPct val="0"/>
        </a:spcAft>
        <a:buClr>
          <a:srgbClr val="9A9A9A"/>
        </a:buClr>
        <a:buSzPct val="75000"/>
        <a:buFont typeface="Baskerville" charset="0"/>
        <a:buChar char="•"/>
        <a:defRPr sz="3800">
          <a:solidFill>
            <a:srgbClr val="9A9A9A"/>
          </a:solidFill>
          <a:latin typeface="Baskerville" charset="0"/>
          <a:ea typeface="ヒラギノ明朝 ProN W3" charset="0"/>
          <a:cs typeface="ヒラギノ明朝 ProN W3" charset="0"/>
          <a:sym typeface="Baskerville" charset="0"/>
        </a:defRPr>
      </a:lvl2pPr>
      <a:lvl3pPr marL="1778000"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3pPr>
      <a:lvl4pPr marL="2222500"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4pPr>
      <a:lvl5pPr marL="2667000"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5pPr>
      <a:lvl6pPr marL="31242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6pPr>
      <a:lvl7pPr marL="35814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7pPr>
      <a:lvl8pPr marL="40386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8pPr>
      <a:lvl9pPr marL="44958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p:cNvSpPr>
          <p:nvPr/>
        </p:nvSpPr>
        <p:spPr bwMode="auto">
          <a:xfrm>
            <a:off x="0" y="2260600"/>
            <a:ext cx="13004800" cy="7493000"/>
          </a:xfrm>
          <a:prstGeom prst="rect">
            <a:avLst/>
          </a:prstGeom>
          <a:solidFill>
            <a:srgbClr val="343434">
              <a:alpha val="25098"/>
            </a:srgbClr>
          </a:solidFill>
          <a:ln w="25400">
            <a:noFill/>
            <a:miter lim="800000"/>
            <a:headEnd/>
            <a:tailEnd/>
          </a:ln>
        </p:spPr>
        <p:txBody>
          <a:bodyPr lIns="0" tIns="0" rIns="0" bIns="0"/>
          <a:lstStyle/>
          <a:p>
            <a:endParaRPr lang="en-US" dirty="0"/>
          </a:p>
        </p:txBody>
      </p:sp>
      <p:sp>
        <p:nvSpPr>
          <p:cNvPr id="14339" name="Rectangle 2"/>
          <p:cNvSpPr>
            <a:spLocks noGrp="1" noChangeArrowheads="1"/>
          </p:cNvSpPr>
          <p:nvPr>
            <p:ph type="title"/>
          </p:nvPr>
        </p:nvSpPr>
        <p:spPr bwMode="auto">
          <a:xfrm>
            <a:off x="254000" y="254000"/>
            <a:ext cx="12496800" cy="889000"/>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sym typeface="Helvetica Neue Bold Condensed" charset="0"/>
              </a:rPr>
              <a:t>Click to edit Master title style</a:t>
            </a:r>
          </a:p>
        </p:txBody>
      </p:sp>
      <p:sp>
        <p:nvSpPr>
          <p:cNvPr id="17411" name="Text Box 3"/>
          <p:cNvSpPr txBox="1">
            <a:spLocks noGrp="1" noChangeArrowheads="1"/>
          </p:cNvSpPr>
          <p:nvPr>
            <p:ph type="sldNum" sz="quarter" idx="4"/>
          </p:nvPr>
        </p:nvSpPr>
        <p:spPr bwMode="auto">
          <a:xfrm>
            <a:off x="12703175" y="9410700"/>
            <a:ext cx="309563" cy="3429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ctr">
              <a:defRPr sz="1600">
                <a:solidFill>
                  <a:srgbClr val="4D4D4D"/>
                </a:solidFill>
                <a:latin typeface="+mn-lt"/>
                <a:ea typeface="Helvetica Neue Bold Condensed" charset="0"/>
                <a:cs typeface="Helvetica Neue Bold Condensed" charset="0"/>
                <a:sym typeface="Helvetica Neue Bold Condensed"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defRPr/>
            </a:pPr>
            <a:fld id="{D97D0D19-C5ED-4FC2-9E05-1D68C52F415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hf hdr="0" ftr="0" dt="0"/>
  <p:txStyles>
    <p:titleStyle>
      <a:lvl1pPr algn="l" rtl="0" eaLnBrk="0" fontAlgn="base" hangingPunct="0">
        <a:spcBef>
          <a:spcPct val="0"/>
        </a:spcBef>
        <a:spcAft>
          <a:spcPct val="0"/>
        </a:spcAft>
        <a:defRPr sz="6000">
          <a:solidFill>
            <a:schemeClr val="tx1"/>
          </a:solidFill>
          <a:latin typeface="+mj-lt"/>
          <a:ea typeface="+mj-ea"/>
          <a:cs typeface="+mj-cs"/>
          <a:sym typeface="Helvetica Neue Bold Condensed" charset="0"/>
        </a:defRPr>
      </a:lvl1pPr>
      <a:lvl2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9pPr>
    </p:titleStyle>
    <p:bodyStyle>
      <a:lvl1pPr marL="889000" indent="-571500" algn="l" rtl="0" eaLnBrk="0" fontAlgn="base" hangingPunct="0">
        <a:spcBef>
          <a:spcPts val="2400"/>
        </a:spcBef>
        <a:spcAft>
          <a:spcPct val="0"/>
        </a:spcAft>
        <a:buSzPct val="100000"/>
        <a:buFont typeface="Lucida Grande" charset="0"/>
        <a:buChar char="‣"/>
        <a:defRPr sz="4000">
          <a:solidFill>
            <a:schemeClr val="tx1"/>
          </a:solidFill>
          <a:latin typeface="+mn-lt"/>
          <a:ea typeface="+mn-ea"/>
          <a:cs typeface="+mn-cs"/>
          <a:sym typeface="Helvetica Neue Bold Condensed" charset="0"/>
        </a:defRPr>
      </a:lvl1pPr>
      <a:lvl2pPr marL="1333500" indent="-571500" algn="l" rtl="0" eaLnBrk="0" fontAlgn="base" hangingPunct="0">
        <a:spcBef>
          <a:spcPts val="2400"/>
        </a:spcBef>
        <a:spcAft>
          <a:spcPct val="0"/>
        </a:spcAft>
        <a:buClr>
          <a:srgbClr val="9A9A9A"/>
        </a:buClr>
        <a:buSzPct val="75000"/>
        <a:buFont typeface="Baskerville" charset="0"/>
        <a:buChar char="•"/>
        <a:defRPr sz="3800">
          <a:solidFill>
            <a:srgbClr val="9A9A9A"/>
          </a:solidFill>
          <a:latin typeface="Baskerville" charset="0"/>
          <a:ea typeface="ヒラギノ明朝 ProN W3" charset="0"/>
          <a:cs typeface="ヒラギノ明朝 ProN W3" charset="0"/>
          <a:sym typeface="Baskerville" charset="0"/>
        </a:defRPr>
      </a:lvl2pPr>
      <a:lvl3pPr marL="1778000"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3pPr>
      <a:lvl4pPr marL="2222500"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4pPr>
      <a:lvl5pPr marL="2667000"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5pPr>
      <a:lvl6pPr marL="31242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6pPr>
      <a:lvl7pPr marL="35814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7pPr>
      <a:lvl8pPr marL="40386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8pPr>
      <a:lvl9pPr marL="4495800"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5"/>
            <a:ext cx="11216640" cy="1885245"/>
          </a:xfrm>
          <a:prstGeom prst="rect">
            <a:avLst/>
          </a:prstGeom>
        </p:spPr>
        <p:txBody>
          <a:bodyPr vert="horz" lIns="130025" tIns="65013" rIns="130025" bIns="650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130025" tIns="65013" rIns="130025" bIns="650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4080" y="9040149"/>
            <a:ext cx="2926080" cy="519289"/>
          </a:xfrm>
          <a:prstGeom prst="rect">
            <a:avLst/>
          </a:prstGeom>
        </p:spPr>
        <p:txBody>
          <a:bodyPr vert="horz" lIns="130025" tIns="65013" rIns="130025" bIns="65013" rtlCol="0" anchor="ctr"/>
          <a:lstStyle>
            <a:lvl1pPr algn="l">
              <a:defRPr sz="1700">
                <a:solidFill>
                  <a:schemeClr val="tx1">
                    <a:tint val="75000"/>
                  </a:schemeClr>
                </a:solidFill>
              </a:defRPr>
            </a:lvl1pPr>
          </a:lstStyle>
          <a:p>
            <a:pPr defTabSz="1300259" fontAlgn="auto">
              <a:spcBef>
                <a:spcPts val="0"/>
              </a:spcBef>
              <a:spcAft>
                <a:spcPts val="0"/>
              </a:spcAft>
            </a:pPr>
            <a:fld id="{6D1BCBB3-3A60-4987-90A1-7991883B7951}" type="datetime1">
              <a:rPr lang="en-US" smtClean="0">
                <a:solidFill>
                  <a:prstClr val="black">
                    <a:tint val="75000"/>
                  </a:prstClr>
                </a:solidFill>
                <a:latin typeface="Calibri" panose="020F0502020204030204"/>
                <a:ea typeface="+mn-ea"/>
                <a:cs typeface="+mn-cs"/>
              </a:rPr>
              <a:pPr defTabSz="1300259" fontAlgn="auto">
                <a:spcBef>
                  <a:spcPts val="0"/>
                </a:spcBef>
                <a:spcAft>
                  <a:spcPts val="0"/>
                </a:spcAft>
              </a:pPr>
              <a:t>1/18/2017</a:t>
            </a:fld>
            <a:endParaRPr lang="en-US">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4307840" y="9040149"/>
            <a:ext cx="4389120" cy="519289"/>
          </a:xfrm>
          <a:prstGeom prst="rect">
            <a:avLst/>
          </a:prstGeom>
        </p:spPr>
        <p:txBody>
          <a:bodyPr vert="horz" lIns="130025" tIns="65013" rIns="130025" bIns="65013" rtlCol="0" anchor="ctr"/>
          <a:lstStyle>
            <a:lvl1pPr algn="ctr">
              <a:defRPr sz="1700">
                <a:solidFill>
                  <a:schemeClr val="tx1">
                    <a:tint val="75000"/>
                  </a:schemeClr>
                </a:solidFill>
              </a:defRPr>
            </a:lvl1pPr>
          </a:lstStyle>
          <a:p>
            <a:pPr defTabSz="1300259" fontAlgn="auto">
              <a:spcBef>
                <a:spcPts val="0"/>
              </a:spcBef>
              <a:spcAft>
                <a:spcPts val="0"/>
              </a:spcAft>
            </a:pPr>
            <a:endParaRPr lang="en-US">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9184640" y="9040149"/>
            <a:ext cx="2926080" cy="519289"/>
          </a:xfrm>
          <a:prstGeom prst="rect">
            <a:avLst/>
          </a:prstGeom>
        </p:spPr>
        <p:txBody>
          <a:bodyPr vert="horz" lIns="130025" tIns="65013" rIns="130025" bIns="65013" rtlCol="0" anchor="ctr"/>
          <a:lstStyle>
            <a:lvl1pPr algn="r">
              <a:defRPr sz="1700">
                <a:solidFill>
                  <a:schemeClr val="tx1">
                    <a:tint val="75000"/>
                  </a:schemeClr>
                </a:solidFill>
              </a:defRPr>
            </a:lvl1pPr>
          </a:lstStyle>
          <a:p>
            <a:pPr defTabSz="1300259" fontAlgn="auto">
              <a:spcBef>
                <a:spcPts val="0"/>
              </a:spcBef>
              <a:spcAft>
                <a:spcPts val="0"/>
              </a:spcAft>
            </a:pPr>
            <a:fld id="{3649C996-F0DD-45CD-BD72-9EC335F5031E}" type="slidenum">
              <a:rPr lang="en-US" smtClean="0">
                <a:solidFill>
                  <a:prstClr val="black">
                    <a:tint val="75000"/>
                  </a:prstClr>
                </a:solidFill>
                <a:latin typeface="Calibri" panose="020F0502020204030204"/>
                <a:ea typeface="+mn-ea"/>
                <a:cs typeface="+mn-cs"/>
              </a:rPr>
              <a:pPr defTabSz="1300259" fontAlgn="auto">
                <a:spcBef>
                  <a:spcPts val="0"/>
                </a:spcBef>
                <a:spcAft>
                  <a:spcPts val="0"/>
                </a:spcAft>
              </a:pPr>
              <a:t>‹#›</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5713343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defTabSz="1300259" rtl="0" eaLnBrk="1" latinLnBrk="0" hangingPunct="1">
        <a:lnSpc>
          <a:spcPct val="90000"/>
        </a:lnSpc>
        <a:spcBef>
          <a:spcPct val="0"/>
        </a:spcBef>
        <a:buNone/>
        <a:defRPr sz="6300" kern="1200">
          <a:solidFill>
            <a:schemeClr val="tx1"/>
          </a:solidFill>
          <a:latin typeface="+mj-lt"/>
          <a:ea typeface="+mj-ea"/>
          <a:cs typeface="+mj-cs"/>
        </a:defRPr>
      </a:lvl1pPr>
    </p:titleStyle>
    <p:bodyStyle>
      <a:lvl1pPr marL="325064" indent="-325064" algn="l" defTabSz="1300259" rtl="0" eaLnBrk="1" latinLnBrk="0" hangingPunct="1">
        <a:lnSpc>
          <a:spcPct val="90000"/>
        </a:lnSpc>
        <a:spcBef>
          <a:spcPts val="1422"/>
        </a:spcBef>
        <a:buFont typeface="Arial" panose="020B0604020202020204" pitchFamily="34" charset="0"/>
        <a:buChar char="•"/>
        <a:defRPr sz="4000" kern="1200">
          <a:solidFill>
            <a:schemeClr val="tx1"/>
          </a:solidFill>
          <a:latin typeface="+mn-lt"/>
          <a:ea typeface="+mn-ea"/>
          <a:cs typeface="+mn-cs"/>
        </a:defRPr>
      </a:lvl1pPr>
      <a:lvl2pPr marL="975195" indent="-325064" algn="l" defTabSz="1300259" rtl="0" eaLnBrk="1" latinLnBrk="0" hangingPunct="1">
        <a:lnSpc>
          <a:spcPct val="90000"/>
        </a:lnSpc>
        <a:spcBef>
          <a:spcPts val="711"/>
        </a:spcBef>
        <a:buFont typeface="Arial" panose="020B0604020202020204" pitchFamily="34" charset="0"/>
        <a:buChar char="•"/>
        <a:defRPr sz="3400" kern="1200">
          <a:solidFill>
            <a:schemeClr val="tx1"/>
          </a:solidFill>
          <a:latin typeface="+mn-lt"/>
          <a:ea typeface="+mn-ea"/>
          <a:cs typeface="+mn-cs"/>
        </a:defRPr>
      </a:lvl2pPr>
      <a:lvl3pPr marL="1625324" indent="-325064" algn="l" defTabSz="1300259" rtl="0" eaLnBrk="1" latinLnBrk="0" hangingPunct="1">
        <a:lnSpc>
          <a:spcPct val="90000"/>
        </a:lnSpc>
        <a:spcBef>
          <a:spcPts val="711"/>
        </a:spcBef>
        <a:buFont typeface="Arial" panose="020B0604020202020204" pitchFamily="34" charset="0"/>
        <a:buChar char="•"/>
        <a:defRPr sz="2800" kern="1200">
          <a:solidFill>
            <a:schemeClr val="tx1"/>
          </a:solidFill>
          <a:latin typeface="+mn-lt"/>
          <a:ea typeface="+mn-ea"/>
          <a:cs typeface="+mn-cs"/>
        </a:defRPr>
      </a:lvl3pPr>
      <a:lvl4pPr marL="2275455"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4pPr>
      <a:lvl5pPr marL="2925586"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5pPr>
      <a:lvl6pPr marL="3575717"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6pPr>
      <a:lvl7pPr marL="4225845"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7pPr>
      <a:lvl8pPr marL="4875977"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8pPr>
      <a:lvl9pPr marL="5526105"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00259" rtl="0" eaLnBrk="1" latinLnBrk="0" hangingPunct="1">
        <a:defRPr sz="2600" kern="1200">
          <a:solidFill>
            <a:schemeClr val="tx1"/>
          </a:solidFill>
          <a:latin typeface="+mn-lt"/>
          <a:ea typeface="+mn-ea"/>
          <a:cs typeface="+mn-cs"/>
        </a:defRPr>
      </a:lvl1pPr>
      <a:lvl2pPr marL="650130" algn="l" defTabSz="1300259" rtl="0" eaLnBrk="1" latinLnBrk="0" hangingPunct="1">
        <a:defRPr sz="2600" kern="1200">
          <a:solidFill>
            <a:schemeClr val="tx1"/>
          </a:solidFill>
          <a:latin typeface="+mn-lt"/>
          <a:ea typeface="+mn-ea"/>
          <a:cs typeface="+mn-cs"/>
        </a:defRPr>
      </a:lvl2pPr>
      <a:lvl3pPr marL="1300259" algn="l" defTabSz="1300259" rtl="0" eaLnBrk="1" latinLnBrk="0" hangingPunct="1">
        <a:defRPr sz="2600" kern="1200">
          <a:solidFill>
            <a:schemeClr val="tx1"/>
          </a:solidFill>
          <a:latin typeface="+mn-lt"/>
          <a:ea typeface="+mn-ea"/>
          <a:cs typeface="+mn-cs"/>
        </a:defRPr>
      </a:lvl3pPr>
      <a:lvl4pPr marL="1950391" algn="l" defTabSz="1300259" rtl="0" eaLnBrk="1" latinLnBrk="0" hangingPunct="1">
        <a:defRPr sz="2600" kern="1200">
          <a:solidFill>
            <a:schemeClr val="tx1"/>
          </a:solidFill>
          <a:latin typeface="+mn-lt"/>
          <a:ea typeface="+mn-ea"/>
          <a:cs typeface="+mn-cs"/>
        </a:defRPr>
      </a:lvl4pPr>
      <a:lvl5pPr marL="2600520" algn="l" defTabSz="1300259" rtl="0" eaLnBrk="1" latinLnBrk="0" hangingPunct="1">
        <a:defRPr sz="2600" kern="1200">
          <a:solidFill>
            <a:schemeClr val="tx1"/>
          </a:solidFill>
          <a:latin typeface="+mn-lt"/>
          <a:ea typeface="+mn-ea"/>
          <a:cs typeface="+mn-cs"/>
        </a:defRPr>
      </a:lvl5pPr>
      <a:lvl6pPr marL="3250650" algn="l" defTabSz="1300259" rtl="0" eaLnBrk="1" latinLnBrk="0" hangingPunct="1">
        <a:defRPr sz="2600" kern="1200">
          <a:solidFill>
            <a:schemeClr val="tx1"/>
          </a:solidFill>
          <a:latin typeface="+mn-lt"/>
          <a:ea typeface="+mn-ea"/>
          <a:cs typeface="+mn-cs"/>
        </a:defRPr>
      </a:lvl6pPr>
      <a:lvl7pPr marL="3900782" algn="l" defTabSz="1300259" rtl="0" eaLnBrk="1" latinLnBrk="0" hangingPunct="1">
        <a:defRPr sz="2600" kern="1200">
          <a:solidFill>
            <a:schemeClr val="tx1"/>
          </a:solidFill>
          <a:latin typeface="+mn-lt"/>
          <a:ea typeface="+mn-ea"/>
          <a:cs typeface="+mn-cs"/>
        </a:defRPr>
      </a:lvl7pPr>
      <a:lvl8pPr marL="4550909" algn="l" defTabSz="1300259" rtl="0" eaLnBrk="1" latinLnBrk="0" hangingPunct="1">
        <a:defRPr sz="2600" kern="1200">
          <a:solidFill>
            <a:schemeClr val="tx1"/>
          </a:solidFill>
          <a:latin typeface="+mn-lt"/>
          <a:ea typeface="+mn-ea"/>
          <a:cs typeface="+mn-cs"/>
        </a:defRPr>
      </a:lvl8pPr>
      <a:lvl9pPr marL="5201041" algn="l" defTabSz="1300259"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xStyles>
    <p:titleStyle>
      <a:lvl1pPr marL="39688" indent="-39688"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968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540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4112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684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96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1pPr>
      <a:lvl2pPr marL="4968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2pPr>
      <a:lvl3pPr marL="9540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3pPr>
      <a:lvl4pPr marL="14112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4pPr>
      <a:lvl5pPr marL="18684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5pPr>
      <a:lvl6pPr marL="2325688" algn="ctr" rtl="0" fontAlgn="base">
        <a:spcBef>
          <a:spcPct val="0"/>
        </a:spcBef>
        <a:spcAft>
          <a:spcPct val="0"/>
        </a:spcAft>
        <a:defRPr sz="8000">
          <a:solidFill>
            <a:schemeClr val="tx1"/>
          </a:solidFill>
          <a:latin typeface="+mn-lt"/>
          <a:ea typeface="+mn-ea"/>
          <a:cs typeface="+mn-cs"/>
          <a:sym typeface="Helvetica Light" charset="0"/>
        </a:defRPr>
      </a:lvl6pPr>
      <a:lvl7pPr marL="2782888" algn="ctr" rtl="0" fontAlgn="base">
        <a:spcBef>
          <a:spcPct val="0"/>
        </a:spcBef>
        <a:spcAft>
          <a:spcPct val="0"/>
        </a:spcAft>
        <a:defRPr sz="8000">
          <a:solidFill>
            <a:schemeClr val="tx1"/>
          </a:solidFill>
          <a:latin typeface="+mn-lt"/>
          <a:ea typeface="+mn-ea"/>
          <a:cs typeface="+mn-cs"/>
          <a:sym typeface="Helvetica Light" charset="0"/>
        </a:defRPr>
      </a:lvl7pPr>
      <a:lvl8pPr marL="3240088" algn="ctr" rtl="0" fontAlgn="base">
        <a:spcBef>
          <a:spcPct val="0"/>
        </a:spcBef>
        <a:spcAft>
          <a:spcPct val="0"/>
        </a:spcAft>
        <a:defRPr sz="8000">
          <a:solidFill>
            <a:schemeClr val="tx1"/>
          </a:solidFill>
          <a:latin typeface="+mn-lt"/>
          <a:ea typeface="+mn-ea"/>
          <a:cs typeface="+mn-cs"/>
          <a:sym typeface="Helvetica Light" charset="0"/>
        </a:defRPr>
      </a:lvl8pPr>
      <a:lvl9pPr marL="3697288" algn="ctr" rtl="0" fontAlgn="base">
        <a:spcBef>
          <a:spcPct val="0"/>
        </a:spcBef>
        <a:spcAft>
          <a:spcPct val="0"/>
        </a:spcAft>
        <a:defRPr sz="8000">
          <a:solidFill>
            <a:schemeClr val="tx1"/>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1270000" y="239713"/>
            <a:ext cx="10464800" cy="2465387"/>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7171" name="Rectangle 2"/>
          <p:cNvSpPr>
            <a:spLocks noGrp="1" noChangeArrowheads="1"/>
          </p:cNvSpPr>
          <p:nvPr>
            <p:ph type="body" idx="1"/>
          </p:nvPr>
        </p:nvSpPr>
        <p:spPr bwMode="auto">
          <a:xfrm>
            <a:off x="1270000" y="2705100"/>
            <a:ext cx="10464800" cy="5840413"/>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5715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1pPr>
      <a:lvl2pPr marL="10414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2pPr>
      <a:lvl3pPr marL="16129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3pPr>
      <a:lvl4pPr marL="21844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4pPr>
      <a:lvl5pPr marL="27559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5pPr>
      <a:lvl6pPr marL="32131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6pPr>
      <a:lvl7pPr marL="36703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7pPr>
      <a:lvl8pPr marL="41275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8pPr>
      <a:lvl9pPr marL="45847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txStyles>
    <p:titleStyle>
      <a:lvl1pPr marL="39688" indent="-39688"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968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540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4112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684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96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1pPr>
      <a:lvl2pPr marL="4968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2pPr>
      <a:lvl3pPr marL="9540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3pPr>
      <a:lvl4pPr marL="14112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4pPr>
      <a:lvl5pPr marL="18684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5pPr>
      <a:lvl6pPr marL="2325688" algn="ctr" rtl="0" fontAlgn="base">
        <a:spcBef>
          <a:spcPct val="0"/>
        </a:spcBef>
        <a:spcAft>
          <a:spcPct val="0"/>
        </a:spcAft>
        <a:defRPr sz="8000">
          <a:solidFill>
            <a:schemeClr val="tx1"/>
          </a:solidFill>
          <a:latin typeface="+mn-lt"/>
          <a:ea typeface="+mn-ea"/>
          <a:cs typeface="+mn-cs"/>
          <a:sym typeface="Helvetica Light" charset="0"/>
        </a:defRPr>
      </a:lvl6pPr>
      <a:lvl7pPr marL="2782888" algn="ctr" rtl="0" fontAlgn="base">
        <a:spcBef>
          <a:spcPct val="0"/>
        </a:spcBef>
        <a:spcAft>
          <a:spcPct val="0"/>
        </a:spcAft>
        <a:defRPr sz="8000">
          <a:solidFill>
            <a:schemeClr val="tx1"/>
          </a:solidFill>
          <a:latin typeface="+mn-lt"/>
          <a:ea typeface="+mn-ea"/>
          <a:cs typeface="+mn-cs"/>
          <a:sym typeface="Helvetica Light" charset="0"/>
        </a:defRPr>
      </a:lvl7pPr>
      <a:lvl8pPr marL="3240088" algn="ctr" rtl="0" fontAlgn="base">
        <a:spcBef>
          <a:spcPct val="0"/>
        </a:spcBef>
        <a:spcAft>
          <a:spcPct val="0"/>
        </a:spcAft>
        <a:defRPr sz="8000">
          <a:solidFill>
            <a:schemeClr val="tx1"/>
          </a:solidFill>
          <a:latin typeface="+mn-lt"/>
          <a:ea typeface="+mn-ea"/>
          <a:cs typeface="+mn-cs"/>
          <a:sym typeface="Helvetica Light" charset="0"/>
        </a:defRPr>
      </a:lvl8pPr>
      <a:lvl9pPr marL="3697288" algn="ctr" rtl="0" fontAlgn="base">
        <a:spcBef>
          <a:spcPct val="0"/>
        </a:spcBef>
        <a:spcAft>
          <a:spcPct val="0"/>
        </a:spcAft>
        <a:defRPr sz="8000">
          <a:solidFill>
            <a:schemeClr val="tx1"/>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0000" y="239713"/>
            <a:ext cx="10464800" cy="2465387"/>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8195" name="Rectangle 2"/>
          <p:cNvSpPr>
            <a:spLocks noGrp="1" noChangeArrowheads="1"/>
          </p:cNvSpPr>
          <p:nvPr>
            <p:ph type="body" idx="1"/>
          </p:nvPr>
        </p:nvSpPr>
        <p:spPr bwMode="auto">
          <a:xfrm>
            <a:off x="1270000" y="2705100"/>
            <a:ext cx="5041900" cy="5840413"/>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420688" indent="-420688" algn="l" rtl="0" eaLnBrk="0" fontAlgn="base" hangingPunct="0">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1pPr>
      <a:lvl2pPr marL="890588" indent="-420688" algn="l" rtl="0" eaLnBrk="0" fontAlgn="base" hangingPunct="0">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2pPr>
      <a:lvl3pPr marL="1462088" indent="-420688" algn="l" rtl="0" eaLnBrk="0" fontAlgn="base" hangingPunct="0">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3pPr>
      <a:lvl4pPr marL="2033588" indent="-420688" algn="l" rtl="0" eaLnBrk="0" fontAlgn="base" hangingPunct="0">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4pPr>
      <a:lvl5pPr marL="2605088" indent="-420688" algn="l" rtl="0" eaLnBrk="0" fontAlgn="base" hangingPunct="0">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5pPr>
      <a:lvl6pPr marL="3062288" indent="-420688" algn="l" rtl="0" fontAlgn="base">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6pPr>
      <a:lvl7pPr marL="3519488" indent="-420688" algn="l" rtl="0" fontAlgn="base">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7pPr>
      <a:lvl8pPr marL="3976688" indent="-420688" algn="l" rtl="0" fontAlgn="base">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8pPr>
      <a:lvl9pPr marL="4433888" indent="-420688" algn="l" rtl="0" fontAlgn="base">
        <a:spcBef>
          <a:spcPts val="3200"/>
        </a:spcBef>
        <a:spcAft>
          <a:spcPct val="0"/>
        </a:spcAft>
        <a:buClr>
          <a:srgbClr val="FFFFFF"/>
        </a:buClr>
        <a:buSzPct val="100000"/>
        <a:buFont typeface="Helvetica Light" charset="0"/>
        <a:buChar char="•"/>
        <a:defRPr sz="2800">
          <a:solidFill>
            <a:schemeClr val="tx1"/>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7366000"/>
            <a:ext cx="10464800" cy="17018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Tree>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96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1pPr>
      <a:lvl2pPr marL="4968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2pPr>
      <a:lvl3pPr marL="9540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3pPr>
      <a:lvl4pPr marL="14112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4pPr>
      <a:lvl5pPr marL="1868488" indent="-39688" algn="ctr" rtl="0" eaLnBrk="0" fontAlgn="base" hangingPunct="0">
        <a:spcBef>
          <a:spcPct val="0"/>
        </a:spcBef>
        <a:spcAft>
          <a:spcPct val="0"/>
        </a:spcAft>
        <a:defRPr sz="8000">
          <a:solidFill>
            <a:schemeClr val="tx1"/>
          </a:solidFill>
          <a:latin typeface="+mn-lt"/>
          <a:ea typeface="+mn-ea"/>
          <a:cs typeface="+mn-cs"/>
          <a:sym typeface="Helvetica Light" charset="0"/>
        </a:defRPr>
      </a:lvl5pPr>
      <a:lvl6pPr marL="2325688" algn="ctr" rtl="0" fontAlgn="base">
        <a:spcBef>
          <a:spcPct val="0"/>
        </a:spcBef>
        <a:spcAft>
          <a:spcPct val="0"/>
        </a:spcAft>
        <a:defRPr sz="8000">
          <a:solidFill>
            <a:schemeClr val="tx1"/>
          </a:solidFill>
          <a:latin typeface="+mn-lt"/>
          <a:ea typeface="+mn-ea"/>
          <a:cs typeface="+mn-cs"/>
          <a:sym typeface="Helvetica Light" charset="0"/>
        </a:defRPr>
      </a:lvl6pPr>
      <a:lvl7pPr marL="2782888" algn="ctr" rtl="0" fontAlgn="base">
        <a:spcBef>
          <a:spcPct val="0"/>
        </a:spcBef>
        <a:spcAft>
          <a:spcPct val="0"/>
        </a:spcAft>
        <a:defRPr sz="8000">
          <a:solidFill>
            <a:schemeClr val="tx1"/>
          </a:solidFill>
          <a:latin typeface="+mn-lt"/>
          <a:ea typeface="+mn-ea"/>
          <a:cs typeface="+mn-cs"/>
          <a:sym typeface="Helvetica Light" charset="0"/>
        </a:defRPr>
      </a:lvl7pPr>
      <a:lvl8pPr marL="3240088" algn="ctr" rtl="0" fontAlgn="base">
        <a:spcBef>
          <a:spcPct val="0"/>
        </a:spcBef>
        <a:spcAft>
          <a:spcPct val="0"/>
        </a:spcAft>
        <a:defRPr sz="8000">
          <a:solidFill>
            <a:schemeClr val="tx1"/>
          </a:solidFill>
          <a:latin typeface="+mn-lt"/>
          <a:ea typeface="+mn-ea"/>
          <a:cs typeface="+mn-cs"/>
          <a:sym typeface="Helvetica Light" charset="0"/>
        </a:defRPr>
      </a:lvl8pPr>
      <a:lvl9pPr marL="3697288" algn="ctr" rtl="0" fontAlgn="base">
        <a:spcBef>
          <a:spcPct val="0"/>
        </a:spcBef>
        <a:spcAft>
          <a:spcPct val="0"/>
        </a:spcAft>
        <a:defRPr sz="8000">
          <a:solidFill>
            <a:schemeClr val="tx1"/>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1270000" y="1270000"/>
            <a:ext cx="10464800" cy="72136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dk2" tx1="lt1" bg2="dk1"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xStyles>
    <p:titleStyle>
      <a:lvl1pPr marL="39688" indent="-39688"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marL="39688" indent="-39688"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968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540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4112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68488"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5715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1pPr>
      <a:lvl2pPr marL="10414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2pPr>
      <a:lvl3pPr marL="16129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3pPr>
      <a:lvl4pPr marL="21844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4pPr>
      <a:lvl5pPr marL="2755900" indent="-571500" algn="l" rtl="0" eaLnBrk="0" fontAlgn="base" hangingPunct="0">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5pPr>
      <a:lvl6pPr marL="32131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6pPr>
      <a:lvl7pPr marL="36703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7pPr>
      <a:lvl8pPr marL="41275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8pPr>
      <a:lvl9pPr marL="4584700" indent="-571500" algn="l" rtl="0" fontAlgn="base">
        <a:spcBef>
          <a:spcPts val="4200"/>
        </a:spcBef>
        <a:spcAft>
          <a:spcPct val="0"/>
        </a:spcAft>
        <a:buClr>
          <a:srgbClr val="FFFFFF"/>
        </a:buClr>
        <a:buSzPct val="100000"/>
        <a:buFont typeface="Helvetica Light" charset="0"/>
        <a:buChar char="•"/>
        <a:defRPr sz="3800">
          <a:solidFill>
            <a:schemeClr val="tx1"/>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p:cNvSpPr>
          <p:nvPr/>
        </p:nvSpPr>
        <p:spPr bwMode="auto">
          <a:xfrm>
            <a:off x="0" y="2260600"/>
            <a:ext cx="13004800" cy="7493000"/>
          </a:xfrm>
          <a:prstGeom prst="rect">
            <a:avLst/>
          </a:prstGeom>
          <a:solidFill>
            <a:schemeClr val="accent1">
              <a:alpha val="24706"/>
            </a:schemeClr>
          </a:solidFill>
          <a:ln w="25400">
            <a:noFill/>
            <a:miter lim="800000"/>
            <a:headEnd/>
            <a:tailEnd/>
          </a:ln>
        </p:spPr>
        <p:txBody>
          <a:bodyPr lIns="0" tIns="0" rIns="0" bIns="0"/>
          <a:lstStyle/>
          <a:p>
            <a:endParaRPr lang="en-US" dirty="0"/>
          </a:p>
        </p:txBody>
      </p:sp>
      <p:sp>
        <p:nvSpPr>
          <p:cNvPr id="11267" name="Rectangle 2"/>
          <p:cNvSpPr>
            <a:spLocks noGrp="1" noChangeArrowheads="1"/>
          </p:cNvSpPr>
          <p:nvPr>
            <p:ph type="title"/>
          </p:nvPr>
        </p:nvSpPr>
        <p:spPr bwMode="auto">
          <a:xfrm>
            <a:off x="254000" y="0"/>
            <a:ext cx="12496800" cy="1397000"/>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sym typeface="Helvetica Neue Bold Condensed" charset="0"/>
              </a:rPr>
              <a:t>Click to edit Master title style</a:t>
            </a:r>
          </a:p>
        </p:txBody>
      </p:sp>
      <p:sp>
        <p:nvSpPr>
          <p:cNvPr id="14339" name="Text Box 3"/>
          <p:cNvSpPr txBox="1">
            <a:spLocks noGrp="1" noChangeArrowheads="1"/>
          </p:cNvSpPr>
          <p:nvPr>
            <p:ph type="sldNum" sz="quarter" idx="4"/>
          </p:nvPr>
        </p:nvSpPr>
        <p:spPr bwMode="auto">
          <a:xfrm>
            <a:off x="12703175" y="9410700"/>
            <a:ext cx="307975" cy="3429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ctr">
              <a:defRPr sz="1600">
                <a:solidFill>
                  <a:srgbClr val="4D4D4D"/>
                </a:solidFill>
                <a:latin typeface="+mn-lt"/>
                <a:ea typeface="Helvetica Neue Bold Condensed" charset="0"/>
                <a:cs typeface="Helvetica Neue Bold Condensed" charset="0"/>
                <a:sym typeface="Helvetica Neue Bold Condensed" charset="0"/>
              </a:defRPr>
            </a:lvl1pPr>
            <a:lvl2pPr algn="l">
              <a:defRPr sz="1200">
                <a:solidFill>
                  <a:schemeClr val="tx1"/>
                </a:solidFill>
                <a:latin typeface="Helvetica Light" charset="0"/>
              </a:defRPr>
            </a:lvl2pPr>
            <a:lvl3pPr algn="l">
              <a:defRPr sz="1200">
                <a:solidFill>
                  <a:schemeClr val="tx1"/>
                </a:solidFill>
                <a:latin typeface="Helvetica Light" charset="0"/>
              </a:defRPr>
            </a:lvl3pPr>
            <a:lvl4pPr algn="l">
              <a:defRPr sz="1200">
                <a:solidFill>
                  <a:schemeClr val="tx1"/>
                </a:solidFill>
                <a:latin typeface="Helvetica Light" charset="0"/>
              </a:defRPr>
            </a:lvl4pPr>
            <a:lvl5pPr algn="l">
              <a:defRPr sz="1200">
                <a:solidFill>
                  <a:schemeClr val="tx1"/>
                </a:solidFill>
                <a:latin typeface="Helvetica Light" charset="0"/>
              </a:defRPr>
            </a:lvl5pPr>
            <a:lvl6pPr fontAlgn="base">
              <a:spcBef>
                <a:spcPct val="0"/>
              </a:spcBef>
              <a:spcAft>
                <a:spcPct val="0"/>
              </a:spcAft>
              <a:defRPr sz="1200">
                <a:solidFill>
                  <a:schemeClr val="tx1"/>
                </a:solidFill>
                <a:latin typeface="Helvetica Light" charset="0"/>
              </a:defRPr>
            </a:lvl6pPr>
            <a:lvl7pPr fontAlgn="base">
              <a:spcBef>
                <a:spcPct val="0"/>
              </a:spcBef>
              <a:spcAft>
                <a:spcPct val="0"/>
              </a:spcAft>
              <a:defRPr sz="1200">
                <a:solidFill>
                  <a:schemeClr val="tx1"/>
                </a:solidFill>
                <a:latin typeface="Helvetica Light" charset="0"/>
              </a:defRPr>
            </a:lvl7pPr>
            <a:lvl8pPr fontAlgn="base">
              <a:spcBef>
                <a:spcPct val="0"/>
              </a:spcBef>
              <a:spcAft>
                <a:spcPct val="0"/>
              </a:spcAft>
              <a:defRPr sz="1200">
                <a:solidFill>
                  <a:schemeClr val="tx1"/>
                </a:solidFill>
                <a:latin typeface="Helvetica Light" charset="0"/>
              </a:defRPr>
            </a:lvl8pPr>
            <a:lvl9pPr fontAlgn="base">
              <a:spcBef>
                <a:spcPct val="0"/>
              </a:spcBef>
              <a:spcAft>
                <a:spcPct val="0"/>
              </a:spcAft>
              <a:defRPr sz="1200">
                <a:solidFill>
                  <a:schemeClr val="tx1"/>
                </a:solidFill>
                <a:latin typeface="Helvetica Light" charset="0"/>
              </a:defRPr>
            </a:lvl9pPr>
          </a:lstStyle>
          <a:p>
            <a:pPr>
              <a:defRPr/>
            </a:pPr>
            <a:fld id="{478897B4-4622-4005-A208-251636B1BD6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hf hdr="0" ftr="0" dt="0"/>
  <p:txStyles>
    <p:titleStyle>
      <a:lvl1pPr algn="l" rtl="0" eaLnBrk="0" fontAlgn="base" hangingPunct="0">
        <a:spcBef>
          <a:spcPct val="0"/>
        </a:spcBef>
        <a:spcAft>
          <a:spcPct val="0"/>
        </a:spcAft>
        <a:defRPr sz="6000">
          <a:solidFill>
            <a:schemeClr val="tx1"/>
          </a:solidFill>
          <a:latin typeface="+mj-lt"/>
          <a:ea typeface="+mj-ea"/>
          <a:cs typeface="+mj-cs"/>
          <a:sym typeface="Helvetica Neue Bold Condensed" charset="0"/>
        </a:defRPr>
      </a:lvl1pPr>
      <a:lvl2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5pPr>
      <a:lvl6pPr marL="4572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6pPr>
      <a:lvl7pPr marL="9144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7pPr>
      <a:lvl8pPr marL="13716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8pPr>
      <a:lvl9pPr marL="1828800"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9pPr>
    </p:titleStyle>
    <p:bodyStyle>
      <a:lvl1pPr marL="928688" indent="-571500" algn="l" rtl="0" eaLnBrk="0" fontAlgn="base" hangingPunct="0">
        <a:spcBef>
          <a:spcPts val="2400"/>
        </a:spcBef>
        <a:spcAft>
          <a:spcPct val="0"/>
        </a:spcAft>
        <a:buClr>
          <a:srgbClr val="FFFFFF"/>
        </a:buClr>
        <a:buSzPct val="100000"/>
        <a:buFont typeface="Lucida Grande" charset="0"/>
        <a:buChar char="‣"/>
        <a:defRPr sz="4000">
          <a:solidFill>
            <a:schemeClr val="tx1"/>
          </a:solidFill>
          <a:latin typeface="+mn-lt"/>
          <a:ea typeface="+mn-ea"/>
          <a:cs typeface="+mn-cs"/>
          <a:sym typeface="Helvetica Neue Bold Condensed" charset="0"/>
        </a:defRPr>
      </a:lvl1pPr>
      <a:lvl2pPr marL="1373188" indent="-571500" algn="l" rtl="0" eaLnBrk="0" fontAlgn="base" hangingPunct="0">
        <a:spcBef>
          <a:spcPts val="2400"/>
        </a:spcBef>
        <a:spcAft>
          <a:spcPct val="0"/>
        </a:spcAft>
        <a:buClr>
          <a:srgbClr val="9A9A9A"/>
        </a:buClr>
        <a:buSzPct val="75000"/>
        <a:buFont typeface="Baskerville" charset="0"/>
        <a:buChar char="•"/>
        <a:defRPr sz="3800">
          <a:solidFill>
            <a:srgbClr val="9A9A9A"/>
          </a:solidFill>
          <a:latin typeface="Baskerville" charset="0"/>
          <a:ea typeface="ヒラギノ明朝 ProN W3" charset="0"/>
          <a:cs typeface="ヒラギノ明朝 ProN W3" charset="0"/>
          <a:sym typeface="Baskerville" charset="0"/>
        </a:defRPr>
      </a:lvl2pPr>
      <a:lvl3pPr marL="1817688"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3pPr>
      <a:lvl4pPr marL="2262188"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4pPr>
      <a:lvl5pPr marL="2706688"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5pPr>
      <a:lvl6pPr marL="31638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6pPr>
      <a:lvl7pPr marL="36210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7pPr>
      <a:lvl8pPr marL="40782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8pPr>
      <a:lvl9pPr marL="45354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p:cNvSpPr>
          <p:nvPr/>
        </p:nvSpPr>
        <p:spPr bwMode="auto">
          <a:xfrm>
            <a:off x="0" y="1130300"/>
            <a:ext cx="13004800" cy="7493000"/>
          </a:xfrm>
          <a:prstGeom prst="rect">
            <a:avLst/>
          </a:prstGeom>
          <a:solidFill>
            <a:schemeClr val="accent1">
              <a:alpha val="24706"/>
            </a:schemeClr>
          </a:solidFill>
          <a:ln w="25400">
            <a:noFill/>
            <a:miter lim="800000"/>
            <a:headEnd/>
            <a:tailEnd/>
          </a:ln>
        </p:spPr>
        <p:txBody>
          <a:bodyPr lIns="0" tIns="0" rIns="0" bIns="0"/>
          <a:lstStyle/>
          <a:p>
            <a:endParaRPr lang="en-US" dirty="0"/>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xStyles>
    <p:titleStyle>
      <a:lvl1pPr marL="39688" indent="-39688" algn="l" rtl="0" eaLnBrk="0" fontAlgn="base" hangingPunct="0">
        <a:spcBef>
          <a:spcPct val="0"/>
        </a:spcBef>
        <a:spcAft>
          <a:spcPct val="0"/>
        </a:spcAft>
        <a:defRPr sz="6000">
          <a:solidFill>
            <a:schemeClr val="tx1"/>
          </a:solidFill>
          <a:latin typeface="+mj-lt"/>
          <a:ea typeface="+mj-ea"/>
          <a:cs typeface="+mj-cs"/>
          <a:sym typeface="Helvetica Neue Bold Condensed" charset="0"/>
        </a:defRPr>
      </a:lvl1pPr>
      <a:lvl2pPr marL="39688" indent="-39688"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2pPr>
      <a:lvl3pPr marL="39688" indent="-39688"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3pPr>
      <a:lvl4pPr marL="39688" indent="-39688"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4pPr>
      <a:lvl5pPr marL="39688" indent="-39688" algn="l" rtl="0" eaLnBrk="0" fontAlgn="base" hangingPunct="0">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5pPr>
      <a:lvl6pPr marL="496888"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6pPr>
      <a:lvl7pPr marL="954088"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7pPr>
      <a:lvl8pPr marL="1411288"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8pPr>
      <a:lvl9pPr marL="1868488" algn="l" rtl="0" fontAlgn="base">
        <a:spcBef>
          <a:spcPct val="0"/>
        </a:spcBef>
        <a:spcAft>
          <a:spcPct val="0"/>
        </a:spcAft>
        <a:defRPr sz="6000">
          <a:solidFill>
            <a:schemeClr val="tx1"/>
          </a:solidFill>
          <a:latin typeface="Helvetica Neue Bold Condensed" charset="0"/>
          <a:ea typeface="ヒラギノ角ゴ ProN W6" charset="0"/>
          <a:cs typeface="ヒラギノ角ゴ ProN W6" charset="0"/>
          <a:sym typeface="Helvetica Neue Bold Condensed" charset="0"/>
        </a:defRPr>
      </a:lvl9pPr>
    </p:titleStyle>
    <p:bodyStyle>
      <a:lvl1pPr marL="928688" indent="-571500" algn="l" rtl="0" eaLnBrk="0" fontAlgn="base" hangingPunct="0">
        <a:spcBef>
          <a:spcPts val="2400"/>
        </a:spcBef>
        <a:spcAft>
          <a:spcPct val="0"/>
        </a:spcAft>
        <a:buClr>
          <a:srgbClr val="FFFFFF"/>
        </a:buClr>
        <a:buSzPct val="100000"/>
        <a:buFont typeface="Lucida Grande" charset="0"/>
        <a:buChar char="‣"/>
        <a:defRPr sz="4000">
          <a:solidFill>
            <a:schemeClr val="tx1"/>
          </a:solidFill>
          <a:latin typeface="+mn-lt"/>
          <a:ea typeface="+mn-ea"/>
          <a:cs typeface="+mn-cs"/>
          <a:sym typeface="Helvetica Neue Bold Condensed" charset="0"/>
        </a:defRPr>
      </a:lvl1pPr>
      <a:lvl2pPr marL="1373188" indent="-571500" algn="l" rtl="0" eaLnBrk="0" fontAlgn="base" hangingPunct="0">
        <a:spcBef>
          <a:spcPts val="2400"/>
        </a:spcBef>
        <a:spcAft>
          <a:spcPct val="0"/>
        </a:spcAft>
        <a:buClr>
          <a:srgbClr val="9A9A9A"/>
        </a:buClr>
        <a:buSzPct val="75000"/>
        <a:buFont typeface="Baskerville" charset="0"/>
        <a:buChar char="•"/>
        <a:defRPr sz="3800">
          <a:solidFill>
            <a:srgbClr val="9A9A9A"/>
          </a:solidFill>
          <a:latin typeface="Baskerville" charset="0"/>
          <a:ea typeface="ヒラギノ明朝 ProN W3" charset="0"/>
          <a:cs typeface="ヒラギノ明朝 ProN W3" charset="0"/>
          <a:sym typeface="Baskerville" charset="0"/>
        </a:defRPr>
      </a:lvl2pPr>
      <a:lvl3pPr marL="1817688"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3pPr>
      <a:lvl4pPr marL="2262188"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4pPr>
      <a:lvl5pPr marL="2706688" indent="-571500" algn="l" rtl="0" eaLnBrk="0" fontAlgn="base" hangingPunct="0">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5pPr>
      <a:lvl6pPr marL="31638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6pPr>
      <a:lvl7pPr marL="36210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7pPr>
      <a:lvl8pPr marL="40782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8pPr>
      <a:lvl9pPr marL="4535488" indent="-571500" algn="l" rtl="0" fontAlgn="base">
        <a:spcBef>
          <a:spcPts val="2400"/>
        </a:spcBef>
        <a:spcAft>
          <a:spcPct val="0"/>
        </a:spcAft>
        <a:buClr>
          <a:srgbClr val="9A9A9A"/>
        </a:buClr>
        <a:buSzPct val="75000"/>
        <a:buFont typeface="Baskerville" charset="0"/>
        <a:buChar char="-"/>
        <a:defRPr sz="3400">
          <a:solidFill>
            <a:srgbClr val="9A9A9A"/>
          </a:solidFill>
          <a:latin typeface="Baskerville" charset="0"/>
          <a:ea typeface="ヒラギノ明朝 ProN W3" charset="0"/>
          <a:cs typeface="ヒラギノ明朝 ProN W3" charset="0"/>
          <a:sym typeface="Baskervill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wmv"/><Relationship Id="rId7" Type="http://schemas.openxmlformats.org/officeDocument/2006/relationships/image" Target="../media/image5.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video" Target="../media/media2.wmv"/><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9" y="285095"/>
            <a:ext cx="12608949" cy="3116473"/>
          </a:xfrm>
          <a:prstGeom prst="round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txBody>
          <a:bodyPr>
            <a:noAutofit/>
          </a:bodyPr>
          <a:lstStyle/>
          <a:p>
            <a:r>
              <a:rPr lang="en-US" sz="5100" b="1" dirty="0">
                <a:solidFill>
                  <a:schemeClr val="accent2"/>
                </a:solidFill>
                <a:effectLst>
                  <a:outerShdw blurRad="38100" dist="38100" dir="2700000" algn="tl">
                    <a:srgbClr val="000000">
                      <a:alpha val="43137"/>
                    </a:srgbClr>
                  </a:outerShdw>
                </a:effectLst>
                <a:latin typeface="Arial" panose="020B0604020202020204" pitchFamily="34" charset="0"/>
              </a:rPr>
              <a:t>A Sandwich DNA Model for Rapid and Sensitive Detection of NSCLC Utilizing the Magnetic Modulation </a:t>
            </a:r>
            <a:r>
              <a:rPr lang="en-US" sz="5100" b="1" dirty="0" err="1">
                <a:solidFill>
                  <a:schemeClr val="accent2"/>
                </a:solidFill>
                <a:effectLst>
                  <a:outerShdw blurRad="38100" dist="38100" dir="2700000" algn="tl">
                    <a:srgbClr val="000000">
                      <a:alpha val="43137"/>
                    </a:srgbClr>
                  </a:outerShdw>
                </a:effectLst>
                <a:latin typeface="Arial" panose="020B0604020202020204" pitchFamily="34" charset="0"/>
              </a:rPr>
              <a:t>Biosensing</a:t>
            </a:r>
            <a:r>
              <a:rPr lang="en-US" sz="5100" b="1" dirty="0">
                <a:solidFill>
                  <a:schemeClr val="accent2"/>
                </a:solidFill>
                <a:effectLst>
                  <a:outerShdw blurRad="38100" dist="38100" dir="2700000" algn="tl">
                    <a:srgbClr val="000000">
                      <a:alpha val="43137"/>
                    </a:srgbClr>
                  </a:outerShdw>
                </a:effectLst>
                <a:latin typeface="Arial" panose="020B0604020202020204" pitchFamily="34" charset="0"/>
              </a:rPr>
              <a:t> System </a:t>
            </a:r>
            <a:endParaRPr lang="he-IL" sz="5100" dirty="0">
              <a:solidFill>
                <a:schemeClr val="accent2"/>
              </a:solidFill>
              <a:effectLst>
                <a:outerShdw blurRad="38100" dist="38100" dir="2700000" algn="tl">
                  <a:srgbClr val="000000">
                    <a:alpha val="43137"/>
                  </a:srgbClr>
                </a:outerShdw>
              </a:effectLst>
              <a:latin typeface="Arial" panose="020B0604020202020204" pitchFamily="34" charset="0"/>
              <a:cs typeface="+mn-cs"/>
            </a:endParaRPr>
          </a:p>
        </p:txBody>
      </p:sp>
      <p:sp>
        <p:nvSpPr>
          <p:cNvPr id="4" name="Subtitle 3"/>
          <p:cNvSpPr>
            <a:spLocks noGrp="1"/>
          </p:cNvSpPr>
          <p:nvPr>
            <p:ph type="subTitle" idx="1"/>
          </p:nvPr>
        </p:nvSpPr>
        <p:spPr>
          <a:xfrm>
            <a:off x="0" y="3858493"/>
            <a:ext cx="12993462" cy="4577065"/>
          </a:xfrm>
        </p:spPr>
        <p:txBody>
          <a:bodyPr>
            <a:normAutofit fontScale="92500" lnSpcReduction="10000"/>
          </a:bodyPr>
          <a:lstStyle/>
          <a:p>
            <a:pPr rtl="0"/>
            <a:endParaRPr lang="en-US" sz="4000" b="1" dirty="0">
              <a:latin typeface="Arial" panose="020B0604020202020204" pitchFamily="34" charset="0"/>
              <a:cs typeface="Arial" panose="020B0604020202020204" pitchFamily="34" charset="0"/>
            </a:endParaRPr>
          </a:p>
          <a:p>
            <a:pPr rtl="0"/>
            <a:r>
              <a:rPr lang="en-US" sz="4000" b="1" dirty="0">
                <a:latin typeface="Arial" panose="020B0604020202020204" pitchFamily="34" charset="0"/>
                <a:cs typeface="Arial" panose="020B0604020202020204" pitchFamily="34" charset="0"/>
              </a:rPr>
              <a:t>Saar </a:t>
            </a:r>
            <a:r>
              <a:rPr lang="en-US" sz="4000" b="1" dirty="0" err="1">
                <a:latin typeface="Arial" panose="020B0604020202020204" pitchFamily="34" charset="0"/>
                <a:cs typeface="Arial" panose="020B0604020202020204" pitchFamily="34" charset="0"/>
              </a:rPr>
              <a:t>Ashri</a:t>
            </a:r>
            <a:endParaRPr lang="en-US" sz="4000" b="1" dirty="0">
              <a:latin typeface="Arial" panose="020B0604020202020204" pitchFamily="34" charset="0"/>
              <a:cs typeface="Arial" panose="020B0604020202020204" pitchFamily="34" charset="0"/>
            </a:endParaRPr>
          </a:p>
          <a:p>
            <a:pPr rtl="0"/>
            <a:r>
              <a:rPr lang="en-US" sz="4000" dirty="0">
                <a:latin typeface="Arial" panose="020B0604020202020204" pitchFamily="34" charset="0"/>
                <a:cs typeface="Arial" panose="020B0604020202020204" pitchFamily="34" charset="0"/>
              </a:rPr>
              <a:t>The Open University</a:t>
            </a:r>
            <a:endParaRPr lang="en-US" sz="4000" b="1" dirty="0">
              <a:latin typeface="Arial" panose="020B0604020202020204" pitchFamily="34" charset="0"/>
              <a:cs typeface="Arial" panose="020B0604020202020204" pitchFamily="34" charset="0"/>
            </a:endParaRPr>
          </a:p>
          <a:p>
            <a:pPr rtl="0"/>
            <a:endParaRPr lang="en-US" sz="4000" b="1" dirty="0">
              <a:latin typeface="Arial" panose="020B0604020202020204" pitchFamily="34" charset="0"/>
              <a:cs typeface="Arial" panose="020B0604020202020204" pitchFamily="34" charset="0"/>
            </a:endParaRPr>
          </a:p>
          <a:p>
            <a:pPr rtl="0"/>
            <a:r>
              <a:rPr lang="en-US" sz="4000" dirty="0">
                <a:latin typeface="Arial" panose="020B0604020202020204" pitchFamily="34" charset="0"/>
                <a:cs typeface="Arial" panose="020B0604020202020204" pitchFamily="34" charset="0"/>
              </a:rPr>
              <a:t>Optical Imaging and </a:t>
            </a:r>
            <a:r>
              <a:rPr lang="en-US" sz="4000" dirty="0" err="1">
                <a:latin typeface="Arial" panose="020B0604020202020204" pitchFamily="34" charset="0"/>
                <a:cs typeface="Arial" panose="020B0604020202020204" pitchFamily="34" charset="0"/>
              </a:rPr>
              <a:t>Biosensing</a:t>
            </a:r>
            <a:r>
              <a:rPr lang="en-US" sz="4000" dirty="0">
                <a:latin typeface="Arial" panose="020B0604020202020204" pitchFamily="34" charset="0"/>
                <a:cs typeface="Arial" panose="020B0604020202020204" pitchFamily="34" charset="0"/>
              </a:rPr>
              <a:t> Laboratory</a:t>
            </a:r>
          </a:p>
          <a:p>
            <a:r>
              <a:rPr lang="en-US" sz="4000" dirty="0">
                <a:latin typeface="Arial" panose="020B0604020202020204" pitchFamily="34" charset="0"/>
                <a:cs typeface="Arial" panose="020B0604020202020204" pitchFamily="34" charset="0"/>
              </a:rPr>
              <a:t>Bar-</a:t>
            </a:r>
            <a:r>
              <a:rPr lang="en-US" sz="4000" dirty="0" err="1">
                <a:latin typeface="Arial" panose="020B0604020202020204" pitchFamily="34" charset="0"/>
                <a:cs typeface="Arial" panose="020B0604020202020204" pitchFamily="34" charset="0"/>
              </a:rPr>
              <a:t>Ilan</a:t>
            </a:r>
            <a:r>
              <a:rPr lang="en-US" sz="4000" dirty="0">
                <a:latin typeface="Arial" panose="020B0604020202020204" pitchFamily="34" charset="0"/>
                <a:cs typeface="Arial" panose="020B0604020202020204" pitchFamily="34" charset="0"/>
              </a:rPr>
              <a:t> University</a:t>
            </a:r>
            <a:endParaRPr lang="he-IL" sz="4000" dirty="0">
              <a:latin typeface="Arial" panose="020B0604020202020204" pitchFamily="34" charset="0"/>
              <a:cs typeface="Arial" panose="020B0604020202020204" pitchFamily="34" charset="0"/>
            </a:endParaRPr>
          </a:p>
          <a:p>
            <a:r>
              <a:rPr lang="he-IL" sz="4000" dirty="0">
                <a:latin typeface="Arial" panose="020B0604020202020204" pitchFamily="34" charset="0"/>
                <a:cs typeface="Arial" panose="020B0604020202020204" pitchFamily="34" charset="0"/>
              </a:rPr>
              <a:t>Under the Supervision of Dr. Amos Danielli</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380115" y="9077246"/>
            <a:ext cx="2731202" cy="531399"/>
          </a:xfrm>
          <a:prstGeom prst="rect">
            <a:avLst/>
          </a:prstGeom>
        </p:spPr>
        <p:txBody>
          <a:bodyPr wrap="none" lIns="130019" tIns="65010" rIns="130019" bIns="65010">
            <a:spAutoFit/>
          </a:bodyPr>
          <a:lstStyle/>
          <a:p>
            <a:pPr algn="l" defTabSz="1300192" fontAlgn="auto">
              <a:spcBef>
                <a:spcPts val="0"/>
              </a:spcBef>
              <a:spcAft>
                <a:spcPts val="0"/>
              </a:spcAft>
            </a:pPr>
            <a:r>
              <a:rPr lang="en-US" sz="2600" dirty="0">
                <a:solidFill>
                  <a:prstClr val="black"/>
                </a:solidFill>
                <a:latin typeface="Arial" panose="020B0604020202020204" pitchFamily="34" charset="0"/>
                <a:ea typeface="Calibri" panose="020F0502020204030204" pitchFamily="34" charset="0"/>
                <a:cs typeface="Arial" panose="020B0604020202020204" pitchFamily="34" charset="0"/>
              </a:rPr>
              <a:t>December 2016 </a:t>
            </a:r>
            <a:endParaRPr lang="he-IL" sz="2600" dirty="0">
              <a:solidFill>
                <a:prstClr val="black"/>
              </a:solidFill>
              <a:latin typeface="Arial" panose="020B0604020202020204" pitchFamily="34" charset="0"/>
              <a:ea typeface="+mn-ea"/>
              <a:cs typeface="Arial" panose="020B0604020202020204" pitchFamily="34" charset="0"/>
            </a:endParaRPr>
          </a:p>
        </p:txBody>
      </p:sp>
      <p:sp>
        <p:nvSpPr>
          <p:cNvPr id="7" name="Rectangle 6"/>
          <p:cNvSpPr/>
          <p:nvPr/>
        </p:nvSpPr>
        <p:spPr>
          <a:xfrm>
            <a:off x="10495023" y="8822064"/>
            <a:ext cx="2461257" cy="813528"/>
          </a:xfrm>
          <a:prstGeom prst="rect">
            <a:avLst/>
          </a:prstGeom>
        </p:spPr>
        <p:txBody>
          <a:bodyPr wrap="none" lIns="130019" tIns="65010" rIns="130019" bIns="65010">
            <a:spAutoFit/>
          </a:bodyPr>
          <a:lstStyle/>
          <a:p>
            <a:pPr marL="650096" defTabSz="1300192" fontAlgn="auto">
              <a:lnSpc>
                <a:spcPct val="200000"/>
              </a:lnSpc>
              <a:spcBef>
                <a:spcPts val="0"/>
              </a:spcBef>
              <a:spcAft>
                <a:spcPts val="1422"/>
              </a:spcAft>
            </a:pPr>
            <a:r>
              <a:rPr lang="he-IL" sz="2600" dirty="0">
                <a:solidFill>
                  <a:prstClr val="black"/>
                </a:solidFill>
                <a:latin typeface="Comic Sans MS" panose="030F0702030302020204" pitchFamily="66" charset="0"/>
                <a:ea typeface="Calibri" panose="020F0502020204030204" pitchFamily="34" charset="0"/>
                <a:cs typeface="Arial"/>
              </a:rPr>
              <a:t>כסלו תשע"ז</a:t>
            </a:r>
            <a:endParaRPr lang="en-US" sz="2000" dirty="0">
              <a:solidFill>
                <a:prstClr val="black"/>
              </a:solidFill>
              <a:latin typeface="Comic Sans MS" panose="030F0702030302020204" pitchFamily="66" charset="0"/>
              <a:ea typeface="Calibri" panose="020F0502020204030204" pitchFamily="34" charset="0"/>
              <a:cs typeface="+mn-cs"/>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457841" y="4419318"/>
            <a:ext cx="2338672" cy="2181134"/>
          </a:xfrm>
          <a:prstGeom prst="rect">
            <a:avLst/>
          </a:prstGeom>
        </p:spPr>
      </p:pic>
      <p:pic>
        <p:nvPicPr>
          <p:cNvPr id="1031" name="Picture 7" descr="קובץ:Open University of Israel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15" y="4814942"/>
            <a:ext cx="3508041" cy="87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55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77012" y="7706380"/>
            <a:ext cx="2001253" cy="523220"/>
          </a:xfrm>
          <a:prstGeom prst="rect">
            <a:avLst/>
          </a:prstGeom>
          <a:noFill/>
        </p:spPr>
        <p:txBody>
          <a:bodyPr wrap="none" rtlCol="0">
            <a:spAutoFit/>
          </a:bodyPr>
          <a:lstStyle/>
          <a:p>
            <a:pPr defTabSz="457200" fontAlgn="auto">
              <a:spcBef>
                <a:spcPts val="0"/>
              </a:spcBef>
              <a:spcAft>
                <a:spcPts val="0"/>
              </a:spcAft>
            </a:pPr>
            <a:r>
              <a:rPr lang="en-US" sz="2800" b="1" dirty="0">
                <a:solidFill>
                  <a:prstClr val="white"/>
                </a:solidFill>
                <a:latin typeface="Calibri"/>
              </a:rPr>
              <a:t>Streptavidin</a:t>
            </a:r>
          </a:p>
        </p:txBody>
      </p:sp>
      <p:pic>
        <p:nvPicPr>
          <p:cNvPr id="3" name="Picture 2"/>
          <p:cNvPicPr>
            <a:picLocks noChangeAspect="1"/>
          </p:cNvPicPr>
          <p:nvPr/>
        </p:nvPicPr>
        <p:blipFill>
          <a:blip r:embed="rId3"/>
          <a:stretch>
            <a:fillRect/>
          </a:stretch>
        </p:blipFill>
        <p:spPr>
          <a:xfrm>
            <a:off x="1746961" y="1889279"/>
            <a:ext cx="9551969" cy="6950716"/>
          </a:xfrm>
          <a:prstGeom prst="rect">
            <a:avLst/>
          </a:prstGeom>
        </p:spPr>
      </p:pic>
      <p:sp>
        <p:nvSpPr>
          <p:cNvPr id="6" name="Rectangle 2"/>
          <p:cNvSpPr txBox="1">
            <a:spLocks noChangeArrowheads="1"/>
          </p:cNvSpPr>
          <p:nvPr/>
        </p:nvSpPr>
        <p:spPr bwMode="auto">
          <a:xfrm>
            <a:off x="729817" y="332450"/>
            <a:ext cx="11586258" cy="837665"/>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dirty="0"/>
              <a:t>System characterization – </a:t>
            </a:r>
            <a:r>
              <a:rPr lang="en-US" dirty="0" err="1"/>
              <a:t>Atto</a:t>
            </a:r>
            <a:r>
              <a:rPr lang="en-US" dirty="0"/>
              <a:t> 532</a:t>
            </a:r>
          </a:p>
        </p:txBody>
      </p:sp>
    </p:spTree>
    <p:extLst>
      <p:ext uri="{BB962C8B-B14F-4D97-AF65-F5344CB8AC3E}">
        <p14:creationId xmlns:p14="http://schemas.microsoft.com/office/powerpoint/2010/main" val="3092253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729817" y="360251"/>
            <a:ext cx="11586258" cy="837665"/>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dirty="0"/>
              <a:t>3-log dynamic range</a:t>
            </a: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689550" y="1488567"/>
            <a:ext cx="9862626" cy="7801737"/>
          </a:xfrm>
          <a:prstGeom prst="rect">
            <a:avLst/>
          </a:prstGeom>
        </p:spPr>
      </p:pic>
      <p:sp>
        <p:nvSpPr>
          <p:cNvPr id="7" name="TextBox 6"/>
          <p:cNvSpPr txBox="1"/>
          <p:nvPr/>
        </p:nvSpPr>
        <p:spPr>
          <a:xfrm>
            <a:off x="4542596" y="2286000"/>
            <a:ext cx="3005207" cy="954107"/>
          </a:xfrm>
          <a:prstGeom prst="rect">
            <a:avLst/>
          </a:prstGeom>
          <a:noFill/>
        </p:spPr>
        <p:txBody>
          <a:bodyPr wrap="square" rtlCol="0">
            <a:spAutoFit/>
          </a:bodyPr>
          <a:lstStyle/>
          <a:p>
            <a:r>
              <a:rPr lang="en-US" sz="2800" dirty="0">
                <a:solidFill>
                  <a:schemeClr val="tx1"/>
                </a:solidFill>
              </a:rPr>
              <a:t>Error bars = SD</a:t>
            </a:r>
          </a:p>
          <a:p>
            <a:r>
              <a:rPr lang="en-US" sz="2800" dirty="0">
                <a:solidFill>
                  <a:schemeClr val="tx1"/>
                </a:solidFill>
              </a:rPr>
              <a:t>n=3</a:t>
            </a:r>
          </a:p>
        </p:txBody>
      </p:sp>
      <p:sp>
        <p:nvSpPr>
          <p:cNvPr id="9" name="TextBox 8"/>
          <p:cNvSpPr txBox="1"/>
          <p:nvPr/>
        </p:nvSpPr>
        <p:spPr>
          <a:xfrm>
            <a:off x="9779000" y="2963978"/>
            <a:ext cx="3005207" cy="954107"/>
          </a:xfrm>
          <a:prstGeom prst="rect">
            <a:avLst/>
          </a:prstGeom>
          <a:noFill/>
        </p:spPr>
        <p:txBody>
          <a:bodyPr wrap="square" rtlCol="0">
            <a:spAutoFit/>
          </a:bodyPr>
          <a:lstStyle/>
          <a:p>
            <a:r>
              <a:rPr lang="en-US" sz="2800" dirty="0">
                <a:solidFill>
                  <a:schemeClr val="tx1"/>
                </a:solidFill>
              </a:rPr>
              <a:t>3-log dynamic range</a:t>
            </a:r>
          </a:p>
        </p:txBody>
      </p:sp>
    </p:spTree>
    <p:extLst>
      <p:ext uri="{BB962C8B-B14F-4D97-AF65-F5344CB8AC3E}">
        <p14:creationId xmlns:p14="http://schemas.microsoft.com/office/powerpoint/2010/main" val="22903513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77012" y="7706380"/>
            <a:ext cx="2001253" cy="523220"/>
          </a:xfrm>
          <a:prstGeom prst="rect">
            <a:avLst/>
          </a:prstGeom>
          <a:noFill/>
        </p:spPr>
        <p:txBody>
          <a:bodyPr wrap="none" rtlCol="0">
            <a:spAutoFit/>
          </a:bodyPr>
          <a:lstStyle/>
          <a:p>
            <a:pPr defTabSz="457200" fontAlgn="auto">
              <a:spcBef>
                <a:spcPts val="0"/>
              </a:spcBef>
              <a:spcAft>
                <a:spcPts val="0"/>
              </a:spcAft>
            </a:pPr>
            <a:r>
              <a:rPr lang="en-US" sz="2800" b="1" dirty="0">
                <a:solidFill>
                  <a:prstClr val="white"/>
                </a:solidFill>
                <a:latin typeface="Calibri"/>
              </a:rPr>
              <a:t>Streptavidin</a:t>
            </a:r>
          </a:p>
        </p:txBody>
      </p:sp>
      <p:sp>
        <p:nvSpPr>
          <p:cNvPr id="9" name="Rectangle 5"/>
          <p:cNvSpPr>
            <a:spLocks noChangeArrowheads="1"/>
          </p:cNvSpPr>
          <p:nvPr/>
        </p:nvSpPr>
        <p:spPr bwMode="auto">
          <a:xfrm>
            <a:off x="0" y="9045714"/>
            <a:ext cx="13004800" cy="707886"/>
          </a:xfrm>
          <a:prstGeom prst="rect">
            <a:avLst/>
          </a:prstGeom>
          <a:noFill/>
          <a:ln w="12700">
            <a:noFill/>
            <a:miter lim="800000"/>
            <a:headEnd type="none" w="sm" len="sm"/>
            <a:tailEnd type="none" w="sm" len="sm"/>
          </a:ln>
        </p:spPr>
        <p:txBody>
          <a:bodyPr wrap="square">
            <a:spAutoFit/>
          </a:bodyPr>
          <a:lstStyle/>
          <a:p>
            <a:pPr algn="l"/>
            <a:r>
              <a:rPr lang="en-US" altLang="he-IL" sz="2000" baseline="30000" dirty="0">
                <a:solidFill>
                  <a:schemeClr val="tx1"/>
                </a:solidFill>
                <a:latin typeface="+mn-lt"/>
                <a:cs typeface="Levenim MT" pitchFamily="2" charset="-79"/>
              </a:rPr>
              <a:t>[1]</a:t>
            </a:r>
            <a:r>
              <a:rPr lang="en-US" altLang="he-IL" sz="2000" dirty="0">
                <a:solidFill>
                  <a:schemeClr val="tx1"/>
                </a:solidFill>
                <a:latin typeface="+mn-lt"/>
                <a:cs typeface="Levenim MT" pitchFamily="2" charset="-79"/>
              </a:rPr>
              <a:t> </a:t>
            </a:r>
            <a:r>
              <a:rPr lang="en-US" altLang="he-IL" sz="2000" baseline="30000" dirty="0">
                <a:solidFill>
                  <a:schemeClr val="tx1"/>
                </a:solidFill>
                <a:latin typeface="+mn-lt"/>
                <a:cs typeface="Levenim MT" pitchFamily="2" charset="-79"/>
              </a:rPr>
              <a:t> </a:t>
            </a:r>
            <a:r>
              <a:rPr lang="en-US" altLang="he-IL" sz="2000" b="1" dirty="0">
                <a:solidFill>
                  <a:schemeClr val="tx1"/>
                </a:solidFill>
                <a:latin typeface="+mn-lt"/>
              </a:rPr>
              <a:t>A</a:t>
            </a:r>
            <a:r>
              <a:rPr lang="en-US" sz="2000" b="1" dirty="0">
                <a:solidFill>
                  <a:schemeClr val="tx1"/>
                </a:solidFill>
                <a:latin typeface="+mn-lt"/>
              </a:rPr>
              <a:t>. Danielli et al</a:t>
            </a:r>
            <a:r>
              <a:rPr lang="en-US" sz="2000" dirty="0">
                <a:solidFill>
                  <a:schemeClr val="tx1"/>
                </a:solidFill>
                <a:latin typeface="+mn-lt"/>
              </a:rPr>
              <a:t>., </a:t>
            </a:r>
            <a:r>
              <a:rPr lang="en-US" sz="2000" i="1" u="sng" dirty="0" err="1">
                <a:solidFill>
                  <a:schemeClr val="tx1"/>
                </a:solidFill>
                <a:latin typeface="+mn-lt"/>
              </a:rPr>
              <a:t>Curr</a:t>
            </a:r>
            <a:r>
              <a:rPr lang="en-US" sz="2000" i="1" u="sng" dirty="0">
                <a:solidFill>
                  <a:schemeClr val="tx1"/>
                </a:solidFill>
                <a:latin typeface="+mn-lt"/>
              </a:rPr>
              <a:t>. Pharm. </a:t>
            </a:r>
            <a:r>
              <a:rPr lang="en-US" sz="2000" i="1" u="sng" dirty="0" err="1">
                <a:solidFill>
                  <a:schemeClr val="tx1"/>
                </a:solidFill>
                <a:latin typeface="+mn-lt"/>
              </a:rPr>
              <a:t>Biotechnol</a:t>
            </a:r>
            <a:r>
              <a:rPr lang="en-US" sz="2000" i="1" u="sng" dirty="0">
                <a:solidFill>
                  <a:schemeClr val="tx1"/>
                </a:solidFill>
                <a:latin typeface="+mn-lt"/>
              </a:rPr>
              <a:t>. </a:t>
            </a:r>
            <a:r>
              <a:rPr lang="en-US" sz="2000" i="1" dirty="0">
                <a:solidFill>
                  <a:schemeClr val="tx1"/>
                </a:solidFill>
                <a:latin typeface="+mn-lt"/>
              </a:rPr>
              <a:t>, </a:t>
            </a:r>
            <a:r>
              <a:rPr lang="en-US" sz="2000" b="1" i="1" dirty="0">
                <a:solidFill>
                  <a:schemeClr val="tx1"/>
                </a:solidFill>
                <a:latin typeface="+mn-lt"/>
              </a:rPr>
              <a:t>11</a:t>
            </a:r>
            <a:r>
              <a:rPr lang="en-US" sz="2000" dirty="0">
                <a:solidFill>
                  <a:schemeClr val="tx1"/>
                </a:solidFill>
                <a:latin typeface="+mn-lt"/>
              </a:rPr>
              <a:t> (2010)</a:t>
            </a:r>
          </a:p>
          <a:p>
            <a:pPr algn="l"/>
            <a:endParaRPr lang="en-US" altLang="he-IL" sz="2000" dirty="0">
              <a:solidFill>
                <a:schemeClr val="tx1"/>
              </a:solidFill>
              <a:latin typeface="+mn-lt"/>
              <a:cs typeface="Levenim MT" pitchFamily="2" charset="-79"/>
            </a:endParaRPr>
          </a:p>
        </p:txBody>
      </p:sp>
      <p:sp>
        <p:nvSpPr>
          <p:cNvPr id="7" name="Rectangle 2"/>
          <p:cNvSpPr txBox="1">
            <a:spLocks noChangeArrowheads="1"/>
          </p:cNvSpPr>
          <p:nvPr/>
        </p:nvSpPr>
        <p:spPr bwMode="auto">
          <a:xfrm>
            <a:off x="380458" y="401801"/>
            <a:ext cx="12243885" cy="7545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sz="4800" dirty="0"/>
              <a:t>Full assay – sandwich DNA</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39" y="2915808"/>
            <a:ext cx="11527521" cy="326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71884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0458" y="401801"/>
            <a:ext cx="12243885" cy="7545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sz="4800" dirty="0"/>
              <a:t>Full assay – sandwich DNA</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522476" y="1663872"/>
            <a:ext cx="9959848" cy="7393085"/>
          </a:xfrm>
          <a:prstGeom prst="rect">
            <a:avLst/>
          </a:prstGeom>
        </p:spPr>
      </p:pic>
      <p:sp>
        <p:nvSpPr>
          <p:cNvPr id="4" name="TextBox 3"/>
          <p:cNvSpPr txBox="1"/>
          <p:nvPr/>
        </p:nvSpPr>
        <p:spPr>
          <a:xfrm>
            <a:off x="4974431" y="2239595"/>
            <a:ext cx="3721893" cy="646331"/>
          </a:xfrm>
          <a:prstGeom prst="rect">
            <a:avLst/>
          </a:prstGeom>
          <a:solidFill>
            <a:srgbClr val="FFFFFF"/>
          </a:solidFill>
        </p:spPr>
        <p:txBody>
          <a:bodyPr wrap="square" rtlCol="1">
            <a:spAutoFit/>
          </a:bodyPr>
          <a:lstStyle/>
          <a:p>
            <a:pPr algn="l"/>
            <a:r>
              <a:rPr lang="he-IL" sz="3600" b="1">
                <a:solidFill>
                  <a:schemeClr val="tx1"/>
                </a:solidFill>
              </a:rPr>
              <a:t>Template-</a:t>
            </a:r>
          </a:p>
        </p:txBody>
      </p:sp>
    </p:spTree>
    <p:extLst>
      <p:ext uri="{BB962C8B-B14F-4D97-AF65-F5344CB8AC3E}">
        <p14:creationId xmlns:p14="http://schemas.microsoft.com/office/powerpoint/2010/main" val="203882160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0" indent="-914400" algn="l">
              <a:buClr>
                <a:schemeClr val="accent2">
                  <a:lumMod val="60000"/>
                  <a:lumOff val="40000"/>
                </a:schemeClr>
              </a:buClr>
              <a:buFont typeface="Arial" panose="020B0604020202020204" pitchFamily="34" charset="0"/>
              <a:buChar char="•"/>
            </a:pPr>
            <a:r>
              <a:rPr lang="en-US" sz="3200" b="1" dirty="0" smtClean="0">
                <a:latin typeface="Calibri" panose="020F0502020204030204" pitchFamily="34" charset="0"/>
              </a:rPr>
              <a:t>There is a correlation between the number of </a:t>
            </a:r>
            <a:r>
              <a:rPr lang="en-US" sz="3200" b="1" dirty="0" err="1" smtClean="0">
                <a:latin typeface="Calibri" panose="020F0502020204030204" pitchFamily="34" charset="0"/>
              </a:rPr>
              <a:t>Atto</a:t>
            </a:r>
            <a:r>
              <a:rPr lang="en-US" sz="3200" b="1" dirty="0" smtClean="0">
                <a:latin typeface="Calibri" panose="020F0502020204030204" pitchFamily="34" charset="0"/>
              </a:rPr>
              <a:t> molecules per bead to the fluorescence level</a:t>
            </a:r>
          </a:p>
          <a:p>
            <a:pPr marL="914400" indent="-914400" algn="l">
              <a:buClr>
                <a:schemeClr val="accent2">
                  <a:lumMod val="60000"/>
                  <a:lumOff val="40000"/>
                </a:schemeClr>
              </a:buClr>
              <a:buFont typeface="Arial" panose="020B0604020202020204" pitchFamily="34" charset="0"/>
              <a:buChar char="•"/>
            </a:pPr>
            <a:endParaRPr lang="en-US" sz="3200" b="1" dirty="0" smtClean="0">
              <a:latin typeface="Calibri" panose="020F0502020204030204" pitchFamily="34" charset="0"/>
            </a:endParaRPr>
          </a:p>
          <a:p>
            <a:pPr marL="914400" indent="-914400" algn="l">
              <a:buClr>
                <a:schemeClr val="accent2">
                  <a:lumMod val="60000"/>
                  <a:lumOff val="40000"/>
                </a:schemeClr>
              </a:buClr>
              <a:buFont typeface="Arial" panose="020B0604020202020204" pitchFamily="34" charset="0"/>
              <a:buChar char="•"/>
            </a:pPr>
            <a:r>
              <a:rPr lang="en-US" sz="3200" b="1" dirty="0" smtClean="0">
                <a:latin typeface="Calibri" panose="020F0502020204030204" pitchFamily="34" charset="0"/>
              </a:rPr>
              <a:t>There is a correlation between the </a:t>
            </a:r>
            <a:r>
              <a:rPr lang="en-US" sz="3200" b="1" dirty="0" err="1" smtClean="0">
                <a:latin typeface="Calibri" panose="020F0502020204030204" pitchFamily="34" charset="0"/>
              </a:rPr>
              <a:t>ctDNA</a:t>
            </a:r>
            <a:r>
              <a:rPr lang="en-US" sz="3200" b="1" dirty="0" smtClean="0">
                <a:latin typeface="Calibri" panose="020F0502020204030204" pitchFamily="34" charset="0"/>
              </a:rPr>
              <a:t> complexes (or ‘Templates’) to the fluorescence levels</a:t>
            </a:r>
          </a:p>
          <a:p>
            <a:pPr marL="914400" indent="-914400" algn="l">
              <a:buClr>
                <a:schemeClr val="accent2">
                  <a:lumMod val="60000"/>
                  <a:lumOff val="40000"/>
                </a:schemeClr>
              </a:buClr>
              <a:buFont typeface="Arial" panose="020B0604020202020204" pitchFamily="34" charset="0"/>
              <a:buChar char="•"/>
            </a:pPr>
            <a:endParaRPr lang="en-US" sz="3200" b="1" dirty="0" smtClean="0">
              <a:latin typeface="Calibri" panose="020F0502020204030204" pitchFamily="34" charset="0"/>
            </a:endParaRPr>
          </a:p>
          <a:p>
            <a:pPr marL="914400" indent="-914400" algn="l">
              <a:buClr>
                <a:schemeClr val="accent2">
                  <a:lumMod val="60000"/>
                  <a:lumOff val="40000"/>
                </a:schemeClr>
              </a:buClr>
              <a:buFont typeface="Arial" panose="020B0604020202020204" pitchFamily="34" charset="0"/>
              <a:buChar char="•"/>
            </a:pPr>
            <a:r>
              <a:rPr lang="en-US" sz="3200" b="1" dirty="0" smtClean="0">
                <a:latin typeface="Calibri" panose="020F0502020204030204" pitchFamily="34" charset="0"/>
              </a:rPr>
              <a:t>At a certain point (x≈10</a:t>
            </a:r>
            <a:r>
              <a:rPr lang="en-US" sz="3200" b="1" baseline="30000" dirty="0" smtClean="0">
                <a:latin typeface="Calibri" panose="020F0502020204030204" pitchFamily="34" charset="0"/>
              </a:rPr>
              <a:t>6</a:t>
            </a:r>
            <a:r>
              <a:rPr lang="en-US" sz="3200" b="1" dirty="0" smtClean="0">
                <a:latin typeface="Calibri" panose="020F0502020204030204" pitchFamily="34" charset="0"/>
              </a:rPr>
              <a:t> template molecules/bead) we saw a ‘hook sign’ which signals the upper limit of quantification and the binding capacity of the bead itself</a:t>
            </a:r>
            <a:endParaRPr lang="he-IL" sz="3200" b="1" dirty="0">
              <a:latin typeface="Calibri" panose="020F0502020204030204" pitchFamily="34" charset="0"/>
            </a:endParaRPr>
          </a:p>
        </p:txBody>
      </p:sp>
      <p:sp>
        <p:nvSpPr>
          <p:cNvPr id="4" name="Rectangle 2"/>
          <p:cNvSpPr txBox="1">
            <a:spLocks noChangeArrowheads="1"/>
          </p:cNvSpPr>
          <p:nvPr/>
        </p:nvSpPr>
        <p:spPr bwMode="auto">
          <a:xfrm>
            <a:off x="380458" y="401801"/>
            <a:ext cx="12243885" cy="7545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sz="4800" dirty="0" smtClean="0"/>
              <a:t>Summary of Results</a:t>
            </a:r>
            <a:endParaRPr lang="en-US" sz="4800" dirty="0"/>
          </a:p>
        </p:txBody>
      </p:sp>
    </p:spTree>
    <p:extLst>
      <p:ext uri="{BB962C8B-B14F-4D97-AF65-F5344CB8AC3E}">
        <p14:creationId xmlns:p14="http://schemas.microsoft.com/office/powerpoint/2010/main" val="28252014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 y="1567128"/>
            <a:ext cx="13004802" cy="826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279400" indent="-279400" algn="l" defTabSz="895350" rtl="0" eaLnBrk="0" fontAlgn="base" hangingPunct="0">
              <a:lnSpc>
                <a:spcPct val="90000"/>
              </a:lnSpc>
              <a:spcBef>
                <a:spcPct val="30000"/>
              </a:spcBef>
              <a:spcAft>
                <a:spcPct val="0"/>
              </a:spcAft>
              <a:buClr>
                <a:srgbClr val="FF00FF"/>
              </a:buClr>
              <a:buSzPct val="75000"/>
              <a:buFont typeface="Monotype Sorts" pitchFamily="2" charset="2"/>
              <a:buChar char="l"/>
              <a:defRPr sz="2400" b="1">
                <a:solidFill>
                  <a:schemeClr val="tx1"/>
                </a:solidFill>
                <a:latin typeface="+mn-lt"/>
                <a:ea typeface="+mn-ea"/>
                <a:cs typeface="+mn-cs"/>
              </a:defRPr>
            </a:lvl1pPr>
            <a:lvl2pPr marL="784225" indent="-223838" algn="l" defTabSz="895350" rtl="0" eaLnBrk="0" fontAlgn="base" hangingPunct="0">
              <a:lnSpc>
                <a:spcPct val="90000"/>
              </a:lnSpc>
              <a:spcBef>
                <a:spcPct val="30000"/>
              </a:spcBef>
              <a:spcAft>
                <a:spcPct val="0"/>
              </a:spcAft>
              <a:buClr>
                <a:srgbClr val="FF0000"/>
              </a:buClr>
              <a:buSzPct val="50000"/>
              <a:buFont typeface="Monotype Sorts" pitchFamily="2" charset="2"/>
              <a:buChar char="n"/>
              <a:defRPr sz="2400" b="1">
                <a:solidFill>
                  <a:schemeClr val="tx1"/>
                </a:solidFill>
                <a:latin typeface="+mn-lt"/>
              </a:defRPr>
            </a:lvl2pPr>
            <a:lvl3pPr marL="1120775" indent="-222250" algn="l" defTabSz="895350" rtl="0" eaLnBrk="0" fontAlgn="base" hangingPunct="0">
              <a:lnSpc>
                <a:spcPct val="90000"/>
              </a:lnSpc>
              <a:spcBef>
                <a:spcPct val="30000"/>
              </a:spcBef>
              <a:spcAft>
                <a:spcPct val="0"/>
              </a:spcAft>
              <a:buClr>
                <a:srgbClr val="FF8000"/>
              </a:buClr>
              <a:buSzPct val="50000"/>
              <a:buFont typeface="Monotype Sorts" pitchFamily="2" charset="2"/>
              <a:buChar char="u"/>
              <a:defRPr sz="2400" b="1">
                <a:solidFill>
                  <a:schemeClr val="tx1"/>
                </a:solidFill>
                <a:latin typeface="+mn-lt"/>
              </a:defRPr>
            </a:lvl3pPr>
            <a:lvl4pPr marL="1512888" indent="-168275" algn="l" defTabSz="895350" rtl="0" eaLnBrk="0" fontAlgn="base" hangingPunct="0">
              <a:lnSpc>
                <a:spcPct val="90000"/>
              </a:lnSpc>
              <a:spcBef>
                <a:spcPct val="30000"/>
              </a:spcBef>
              <a:spcAft>
                <a:spcPct val="0"/>
              </a:spcAft>
              <a:buSzPct val="100000"/>
              <a:buChar char="–"/>
              <a:defRPr sz="2400" b="1">
                <a:solidFill>
                  <a:schemeClr val="tx1"/>
                </a:solidFill>
                <a:latin typeface="+mn-lt"/>
              </a:defRPr>
            </a:lvl4pPr>
            <a:lvl5pPr marL="1960563" indent="-168275" algn="l" defTabSz="895350" rtl="0" eaLnBrk="0" fontAlgn="base" hangingPunct="0">
              <a:lnSpc>
                <a:spcPct val="90000"/>
              </a:lnSpc>
              <a:spcBef>
                <a:spcPct val="30000"/>
              </a:spcBef>
              <a:spcAft>
                <a:spcPct val="0"/>
              </a:spcAft>
              <a:buSzPct val="100000"/>
              <a:buChar char="–"/>
              <a:defRPr sz="2400" b="1">
                <a:solidFill>
                  <a:schemeClr val="tx1"/>
                </a:solidFill>
                <a:latin typeface="+mn-lt"/>
              </a:defRPr>
            </a:lvl5pPr>
            <a:lvl6pPr marL="2417763" indent="-168275" algn="l" defTabSz="895350" rtl="0" eaLnBrk="0" fontAlgn="base" hangingPunct="0">
              <a:lnSpc>
                <a:spcPct val="90000"/>
              </a:lnSpc>
              <a:spcBef>
                <a:spcPct val="30000"/>
              </a:spcBef>
              <a:spcAft>
                <a:spcPct val="0"/>
              </a:spcAft>
              <a:buSzPct val="100000"/>
              <a:buChar char="–"/>
              <a:defRPr sz="2400" b="1">
                <a:solidFill>
                  <a:schemeClr val="tx1"/>
                </a:solidFill>
                <a:latin typeface="+mn-lt"/>
              </a:defRPr>
            </a:lvl6pPr>
            <a:lvl7pPr marL="2874963" indent="-168275" algn="l" defTabSz="895350" rtl="0" eaLnBrk="0" fontAlgn="base" hangingPunct="0">
              <a:lnSpc>
                <a:spcPct val="90000"/>
              </a:lnSpc>
              <a:spcBef>
                <a:spcPct val="30000"/>
              </a:spcBef>
              <a:spcAft>
                <a:spcPct val="0"/>
              </a:spcAft>
              <a:buSzPct val="100000"/>
              <a:buChar char="–"/>
              <a:defRPr sz="2400" b="1">
                <a:solidFill>
                  <a:schemeClr val="tx1"/>
                </a:solidFill>
                <a:latin typeface="+mn-lt"/>
              </a:defRPr>
            </a:lvl7pPr>
            <a:lvl8pPr marL="3332163" indent="-168275" algn="l" defTabSz="895350" rtl="0" eaLnBrk="0" fontAlgn="base" hangingPunct="0">
              <a:lnSpc>
                <a:spcPct val="90000"/>
              </a:lnSpc>
              <a:spcBef>
                <a:spcPct val="30000"/>
              </a:spcBef>
              <a:spcAft>
                <a:spcPct val="0"/>
              </a:spcAft>
              <a:buSzPct val="100000"/>
              <a:buChar char="–"/>
              <a:defRPr sz="2400" b="1">
                <a:solidFill>
                  <a:schemeClr val="tx1"/>
                </a:solidFill>
                <a:latin typeface="+mn-lt"/>
              </a:defRPr>
            </a:lvl8pPr>
            <a:lvl9pPr marL="3789363" indent="-168275" algn="l" defTabSz="895350" rtl="0" eaLnBrk="0" fontAlgn="base" hangingPunct="0">
              <a:lnSpc>
                <a:spcPct val="90000"/>
              </a:lnSpc>
              <a:spcBef>
                <a:spcPct val="30000"/>
              </a:spcBef>
              <a:spcAft>
                <a:spcPct val="0"/>
              </a:spcAft>
              <a:buSzPct val="100000"/>
              <a:buChar char="–"/>
              <a:defRPr sz="2400" b="1">
                <a:solidFill>
                  <a:schemeClr val="tx1"/>
                </a:solidFill>
                <a:latin typeface="+mn-lt"/>
              </a:defRPr>
            </a:lvl9pPr>
          </a:lstStyle>
          <a:p>
            <a:pPr>
              <a:buClr>
                <a:schemeClr val="accent2">
                  <a:lumMod val="60000"/>
                  <a:lumOff val="40000"/>
                </a:schemeClr>
              </a:buClr>
              <a:buSzPct val="100000"/>
              <a:buFont typeface="Arial" pitchFamily="34" charset="0"/>
              <a:buChar char="•"/>
            </a:pPr>
            <a:r>
              <a:rPr lang="en-US" altLang="he-IL" sz="3200" dirty="0">
                <a:solidFill>
                  <a:srgbClr val="000000"/>
                </a:solidFill>
                <a:latin typeface="Calibri" pitchFamily="34" charset="0"/>
                <a:cs typeface="Times New Roman" pitchFamily="18" charset="0"/>
              </a:rPr>
              <a:t>MMB’s unique properties are </a:t>
            </a:r>
            <a:r>
              <a:rPr lang="en-US" altLang="he-IL" sz="3200" dirty="0">
                <a:solidFill>
                  <a:srgbClr val="FF0000"/>
                </a:solidFill>
                <a:latin typeface="Calibri" pitchFamily="34" charset="0"/>
                <a:cs typeface="Times New Roman" pitchFamily="18" charset="0"/>
              </a:rPr>
              <a:t>aggregation</a:t>
            </a:r>
            <a:r>
              <a:rPr lang="en-US" altLang="he-IL" sz="3200" dirty="0">
                <a:solidFill>
                  <a:srgbClr val="000000"/>
                </a:solidFill>
                <a:latin typeface="Calibri" pitchFamily="34" charset="0"/>
                <a:cs typeface="Times New Roman" pitchFamily="18" charset="0"/>
              </a:rPr>
              <a:t> and </a:t>
            </a:r>
            <a:r>
              <a:rPr lang="en-US" altLang="he-IL" sz="3200" dirty="0">
                <a:solidFill>
                  <a:srgbClr val="FF0000"/>
                </a:solidFill>
                <a:latin typeface="Calibri" pitchFamily="34" charset="0"/>
                <a:cs typeface="Times New Roman" pitchFamily="18" charset="0"/>
              </a:rPr>
              <a:t>modulation</a:t>
            </a:r>
            <a:r>
              <a:rPr lang="en-US" altLang="he-IL" sz="3200" dirty="0">
                <a:solidFill>
                  <a:srgbClr val="000000"/>
                </a:solidFill>
                <a:latin typeface="Calibri" pitchFamily="34" charset="0"/>
                <a:cs typeface="Times New Roman" pitchFamily="18" charset="0"/>
              </a:rPr>
              <a:t>.</a:t>
            </a:r>
          </a:p>
          <a:p>
            <a:pPr>
              <a:buClr>
                <a:schemeClr val="accent2">
                  <a:lumMod val="60000"/>
                  <a:lumOff val="40000"/>
                </a:schemeClr>
              </a:buClr>
              <a:buSzPct val="100000"/>
              <a:buFont typeface="Arial" pitchFamily="34" charset="0"/>
              <a:buChar char="•"/>
            </a:pPr>
            <a:endParaRPr lang="en-US" altLang="he-IL" sz="3200" dirty="0">
              <a:solidFill>
                <a:srgbClr val="000000"/>
              </a:solidFill>
              <a:latin typeface="Calibri" pitchFamily="34" charset="0"/>
              <a:cs typeface="Times New Roman" pitchFamily="18" charset="0"/>
            </a:endParaRPr>
          </a:p>
          <a:p>
            <a:pPr>
              <a:buClr>
                <a:schemeClr val="accent2">
                  <a:lumMod val="60000"/>
                  <a:lumOff val="40000"/>
                </a:schemeClr>
              </a:buClr>
              <a:buSzPct val="100000"/>
              <a:buFont typeface="Arial" pitchFamily="34" charset="0"/>
              <a:buChar char="•"/>
            </a:pPr>
            <a:r>
              <a:rPr lang="en-US" altLang="he-IL" sz="3200" dirty="0">
                <a:solidFill>
                  <a:srgbClr val="000000"/>
                </a:solidFill>
                <a:latin typeface="Calibri" pitchFamily="34" charset="0"/>
                <a:cs typeface="Times New Roman" pitchFamily="18" charset="0"/>
              </a:rPr>
              <a:t>MMB’s advantages are: fast reaction time, sensitivity, and simplicity (no washing steps)   </a:t>
            </a:r>
          </a:p>
          <a:p>
            <a:pPr>
              <a:buClr>
                <a:schemeClr val="accent2">
                  <a:lumMod val="60000"/>
                  <a:lumOff val="40000"/>
                </a:schemeClr>
              </a:buClr>
              <a:buSzPct val="100000"/>
              <a:buFont typeface="Arial" pitchFamily="34" charset="0"/>
              <a:buChar char="•"/>
            </a:pPr>
            <a:endParaRPr lang="en-US" altLang="he-IL" sz="3200" dirty="0">
              <a:solidFill>
                <a:srgbClr val="000000"/>
              </a:solidFill>
              <a:latin typeface="Calibri" pitchFamily="34" charset="0"/>
              <a:cs typeface="Times New Roman" pitchFamily="18" charset="0"/>
            </a:endParaRPr>
          </a:p>
          <a:p>
            <a:pPr>
              <a:buClr>
                <a:schemeClr val="accent2">
                  <a:lumMod val="60000"/>
                  <a:lumOff val="40000"/>
                </a:schemeClr>
              </a:buClr>
              <a:buSzPct val="100000"/>
              <a:buFont typeface="Arial" pitchFamily="34" charset="0"/>
              <a:buChar char="•"/>
            </a:pPr>
            <a:r>
              <a:rPr lang="en-US" altLang="he-IL" sz="3200" dirty="0">
                <a:solidFill>
                  <a:srgbClr val="000000"/>
                </a:solidFill>
                <a:latin typeface="Calibri" pitchFamily="34" charset="0"/>
                <a:cs typeface="Times New Roman" pitchFamily="18" charset="0"/>
              </a:rPr>
              <a:t>MMB is particularly suitable for point-of-care applications and resource-limited settings</a:t>
            </a:r>
          </a:p>
          <a:p>
            <a:pPr>
              <a:buSzPct val="100000"/>
              <a:buFont typeface="Arial" pitchFamily="34" charset="0"/>
              <a:buChar char="•"/>
            </a:pPr>
            <a:endParaRPr lang="en-US" altLang="he-IL" sz="3200" dirty="0">
              <a:solidFill>
                <a:srgbClr val="000000"/>
              </a:solidFill>
              <a:latin typeface="Calibri" pitchFamily="34" charset="0"/>
              <a:cs typeface="Times New Roman" pitchFamily="18" charset="0"/>
            </a:endParaRPr>
          </a:p>
        </p:txBody>
      </p:sp>
      <p:sp>
        <p:nvSpPr>
          <p:cNvPr id="5" name="Rectangle 2"/>
          <p:cNvSpPr txBox="1">
            <a:spLocks noChangeArrowheads="1"/>
          </p:cNvSpPr>
          <p:nvPr/>
        </p:nvSpPr>
        <p:spPr bwMode="auto">
          <a:xfrm>
            <a:off x="380456" y="408888"/>
            <a:ext cx="12243885" cy="7545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sz="4800" dirty="0"/>
              <a:t>Conclusions</a:t>
            </a:r>
          </a:p>
        </p:txBody>
      </p:sp>
    </p:spTree>
    <p:extLst>
      <p:ext uri="{BB962C8B-B14F-4D97-AF65-F5344CB8AC3E}">
        <p14:creationId xmlns:p14="http://schemas.microsoft.com/office/powerpoint/2010/main" val="38105408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lgn="l">
              <a:buClr>
                <a:schemeClr val="accent2">
                  <a:lumMod val="60000"/>
                  <a:lumOff val="40000"/>
                </a:schemeClr>
              </a:buClr>
              <a:buFont typeface="Arial" panose="020B0604020202020204" pitchFamily="34" charset="0"/>
              <a:buChar char="•"/>
            </a:pPr>
            <a:r>
              <a:rPr lang="en-US" sz="3200" b="1" dirty="0" smtClean="0">
                <a:latin typeface="Calibri" panose="020F0502020204030204" pitchFamily="34" charset="0"/>
              </a:rPr>
              <a:t>The field of liquid biopsy encloses methods that may simplify and ease the lives of many patients</a:t>
            </a:r>
          </a:p>
          <a:p>
            <a:pPr marL="457200" indent="-457200" algn="l">
              <a:buClr>
                <a:schemeClr val="accent2">
                  <a:lumMod val="60000"/>
                  <a:lumOff val="40000"/>
                </a:schemeClr>
              </a:buClr>
              <a:buFont typeface="Arial" panose="020B0604020202020204" pitchFamily="34" charset="0"/>
              <a:buChar char="•"/>
            </a:pPr>
            <a:endParaRPr lang="en-US" sz="3200" b="1" dirty="0" smtClean="0">
              <a:latin typeface="Calibri" panose="020F0502020204030204" pitchFamily="34" charset="0"/>
            </a:endParaRPr>
          </a:p>
          <a:p>
            <a:pPr marL="457200" indent="-457200" algn="l">
              <a:buClr>
                <a:schemeClr val="accent2">
                  <a:lumMod val="60000"/>
                  <a:lumOff val="40000"/>
                </a:schemeClr>
              </a:buClr>
              <a:buFont typeface="Arial" panose="020B0604020202020204" pitchFamily="34" charset="0"/>
              <a:buChar char="•"/>
            </a:pPr>
            <a:r>
              <a:rPr lang="en-US" sz="3200" b="1" dirty="0" smtClean="0">
                <a:latin typeface="Calibri" panose="020F0502020204030204" pitchFamily="34" charset="0"/>
              </a:rPr>
              <a:t>Further researches are required for the field to develop</a:t>
            </a:r>
          </a:p>
          <a:p>
            <a:pPr marL="457200" indent="-457200" algn="l">
              <a:buClr>
                <a:schemeClr val="accent2">
                  <a:lumMod val="60000"/>
                  <a:lumOff val="40000"/>
                </a:schemeClr>
              </a:buClr>
              <a:buFont typeface="Arial" panose="020B0604020202020204" pitchFamily="34" charset="0"/>
              <a:buChar char="•"/>
            </a:pPr>
            <a:endParaRPr lang="en-US" sz="3200" b="1" dirty="0" smtClean="0">
              <a:latin typeface="Calibri" panose="020F0502020204030204" pitchFamily="34" charset="0"/>
            </a:endParaRPr>
          </a:p>
          <a:p>
            <a:pPr marL="457200" indent="-457200" algn="l">
              <a:buClr>
                <a:schemeClr val="accent2">
                  <a:lumMod val="60000"/>
                  <a:lumOff val="40000"/>
                </a:schemeClr>
              </a:buClr>
              <a:buFont typeface="Arial" panose="020B0604020202020204" pitchFamily="34" charset="0"/>
              <a:buChar char="•"/>
            </a:pPr>
            <a:r>
              <a:rPr lang="en-US" sz="3200" b="1" dirty="0" err="1" smtClean="0">
                <a:latin typeface="Calibri" panose="020F0502020204030204" pitchFamily="34" charset="0"/>
              </a:rPr>
              <a:t>ctDNA</a:t>
            </a:r>
            <a:r>
              <a:rPr lang="en-US" sz="3200" b="1" dirty="0" smtClean="0">
                <a:latin typeface="Calibri" panose="020F0502020204030204" pitchFamily="34" charset="0"/>
              </a:rPr>
              <a:t> is a great, potent target for analysis</a:t>
            </a:r>
          </a:p>
          <a:p>
            <a:pPr marL="457200" indent="-457200" algn="l">
              <a:buClr>
                <a:schemeClr val="accent2">
                  <a:lumMod val="60000"/>
                  <a:lumOff val="40000"/>
                </a:schemeClr>
              </a:buClr>
              <a:buFont typeface="Arial" panose="020B0604020202020204" pitchFamily="34" charset="0"/>
              <a:buChar char="•"/>
            </a:pPr>
            <a:endParaRPr lang="en-US" sz="3200" b="1" smtClean="0">
              <a:latin typeface="Calibri" panose="020F0502020204030204" pitchFamily="34" charset="0"/>
            </a:endParaRPr>
          </a:p>
          <a:p>
            <a:pPr marL="457200" indent="-457200" algn="l">
              <a:buClr>
                <a:schemeClr val="accent2">
                  <a:lumMod val="60000"/>
                  <a:lumOff val="40000"/>
                </a:schemeClr>
              </a:buClr>
              <a:buFont typeface="Arial" panose="020B0604020202020204" pitchFamily="34" charset="0"/>
              <a:buChar char="•"/>
            </a:pPr>
            <a:r>
              <a:rPr lang="en-US" sz="3200" b="1" smtClean="0">
                <a:latin typeface="Calibri" panose="020F0502020204030204" pitchFamily="34" charset="0"/>
              </a:rPr>
              <a:t>A </a:t>
            </a:r>
            <a:r>
              <a:rPr lang="en-US" sz="3200" b="1" dirty="0" smtClean="0">
                <a:latin typeface="Calibri" panose="020F0502020204030204" pitchFamily="34" charset="0"/>
              </a:rPr>
              <a:t>well-developed protocol for bleaching the beads is desirable</a:t>
            </a:r>
            <a:endParaRPr lang="he-IL" sz="3200" b="1" dirty="0">
              <a:latin typeface="Calibri" panose="020F0502020204030204" pitchFamily="34" charset="0"/>
            </a:endParaRPr>
          </a:p>
        </p:txBody>
      </p:sp>
      <p:sp>
        <p:nvSpPr>
          <p:cNvPr id="4" name="Rectangle 2"/>
          <p:cNvSpPr txBox="1">
            <a:spLocks noChangeArrowheads="1"/>
          </p:cNvSpPr>
          <p:nvPr/>
        </p:nvSpPr>
        <p:spPr bwMode="auto">
          <a:xfrm>
            <a:off x="380456" y="408888"/>
            <a:ext cx="12243885" cy="7545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sz="4800" dirty="0" smtClean="0"/>
              <a:t>Future Perspectives</a:t>
            </a:r>
            <a:endParaRPr lang="en-US" sz="4800" dirty="0"/>
          </a:p>
        </p:txBody>
      </p:sp>
    </p:spTree>
    <p:extLst>
      <p:ext uri="{BB962C8B-B14F-4D97-AF65-F5344CB8AC3E}">
        <p14:creationId xmlns:p14="http://schemas.microsoft.com/office/powerpoint/2010/main" val="6981702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569" y="285095"/>
            <a:ext cx="12608949" cy="3116473"/>
          </a:xfrm>
          <a:prstGeom prst="round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txBody>
          <a:bodyPr>
            <a:noAutofit/>
          </a:bodyPr>
          <a:lstStyle/>
          <a:p>
            <a:r>
              <a:rPr lang="en-US" sz="5100" b="1" dirty="0">
                <a:solidFill>
                  <a:schemeClr val="tx2"/>
                </a:solidFill>
                <a:effectLst>
                  <a:outerShdw blurRad="38100" dist="38100" dir="2700000" algn="tl">
                    <a:srgbClr val="000000">
                      <a:alpha val="43137"/>
                    </a:srgbClr>
                  </a:outerShdw>
                </a:effectLst>
                <a:latin typeface="Arial" panose="020B0604020202020204" pitchFamily="34" charset="0"/>
              </a:rPr>
              <a:t>A Sandwich DNA Model for Rapid and Sensitive Detection of NSCLC Utilizing the Magnetic Modulation </a:t>
            </a:r>
            <a:r>
              <a:rPr lang="en-US" sz="5100" b="1" dirty="0" err="1">
                <a:solidFill>
                  <a:schemeClr val="tx2"/>
                </a:solidFill>
                <a:effectLst>
                  <a:outerShdw blurRad="38100" dist="38100" dir="2700000" algn="tl">
                    <a:srgbClr val="000000">
                      <a:alpha val="43137"/>
                    </a:srgbClr>
                  </a:outerShdw>
                </a:effectLst>
                <a:latin typeface="Arial" panose="020B0604020202020204" pitchFamily="34" charset="0"/>
              </a:rPr>
              <a:t>Biosensing</a:t>
            </a:r>
            <a:r>
              <a:rPr lang="en-US" sz="5100" b="1" dirty="0">
                <a:solidFill>
                  <a:schemeClr val="tx2"/>
                </a:solidFill>
                <a:effectLst>
                  <a:outerShdw blurRad="38100" dist="38100" dir="2700000" algn="tl">
                    <a:srgbClr val="000000">
                      <a:alpha val="43137"/>
                    </a:srgbClr>
                  </a:outerShdw>
                </a:effectLst>
                <a:latin typeface="Arial" panose="020B0604020202020204" pitchFamily="34" charset="0"/>
              </a:rPr>
              <a:t> System </a:t>
            </a:r>
            <a:endParaRPr lang="he-IL" sz="5100" dirty="0">
              <a:solidFill>
                <a:schemeClr val="tx2"/>
              </a:solidFill>
              <a:effectLst>
                <a:outerShdw blurRad="38100" dist="38100" dir="2700000" algn="tl">
                  <a:srgbClr val="000000">
                    <a:alpha val="43137"/>
                  </a:srgbClr>
                </a:outerShdw>
              </a:effectLst>
              <a:latin typeface="Arial" panose="020B0604020202020204" pitchFamily="34" charset="0"/>
              <a:cs typeface="+mn-cs"/>
            </a:endParaRPr>
          </a:p>
        </p:txBody>
      </p:sp>
      <p:sp>
        <p:nvSpPr>
          <p:cNvPr id="4" name="Subtitle 3"/>
          <p:cNvSpPr>
            <a:spLocks noGrp="1"/>
          </p:cNvSpPr>
          <p:nvPr>
            <p:ph type="subTitle" idx="1"/>
          </p:nvPr>
        </p:nvSpPr>
        <p:spPr>
          <a:xfrm>
            <a:off x="0" y="3858493"/>
            <a:ext cx="12993462" cy="4577065"/>
          </a:xfrm>
        </p:spPr>
        <p:txBody>
          <a:bodyPr>
            <a:normAutofit fontScale="92500" lnSpcReduction="10000"/>
          </a:bodyPr>
          <a:lstStyle/>
          <a:p>
            <a:pPr rtl="0"/>
            <a:endParaRPr lang="en-US" sz="4000" b="1" dirty="0">
              <a:latin typeface="Arial" panose="020B0604020202020204" pitchFamily="34" charset="0"/>
              <a:cs typeface="Arial" panose="020B0604020202020204" pitchFamily="34" charset="0"/>
            </a:endParaRPr>
          </a:p>
          <a:p>
            <a:pPr rtl="0"/>
            <a:r>
              <a:rPr lang="en-US" sz="4000" b="1" dirty="0">
                <a:latin typeface="Arial" panose="020B0604020202020204" pitchFamily="34" charset="0"/>
                <a:cs typeface="Arial" panose="020B0604020202020204" pitchFamily="34" charset="0"/>
              </a:rPr>
              <a:t>Saar </a:t>
            </a:r>
            <a:r>
              <a:rPr lang="en-US" sz="4000" b="1" dirty="0" err="1">
                <a:latin typeface="Arial" panose="020B0604020202020204" pitchFamily="34" charset="0"/>
                <a:cs typeface="Arial" panose="020B0604020202020204" pitchFamily="34" charset="0"/>
              </a:rPr>
              <a:t>Ashri</a:t>
            </a:r>
            <a:endParaRPr lang="en-US" sz="4000" b="1" dirty="0">
              <a:latin typeface="Arial" panose="020B0604020202020204" pitchFamily="34" charset="0"/>
              <a:cs typeface="Arial" panose="020B0604020202020204" pitchFamily="34" charset="0"/>
            </a:endParaRPr>
          </a:p>
          <a:p>
            <a:pPr rtl="0"/>
            <a:r>
              <a:rPr lang="en-US" sz="4000" dirty="0">
                <a:latin typeface="Arial" panose="020B0604020202020204" pitchFamily="34" charset="0"/>
                <a:cs typeface="Arial" panose="020B0604020202020204" pitchFamily="34" charset="0"/>
              </a:rPr>
              <a:t>The Open University</a:t>
            </a:r>
            <a:endParaRPr lang="en-US" sz="4000" b="1" dirty="0">
              <a:latin typeface="Arial" panose="020B0604020202020204" pitchFamily="34" charset="0"/>
              <a:cs typeface="Arial" panose="020B0604020202020204" pitchFamily="34" charset="0"/>
            </a:endParaRPr>
          </a:p>
          <a:p>
            <a:pPr rtl="0"/>
            <a:endParaRPr lang="en-US" sz="4000" b="1" dirty="0">
              <a:latin typeface="Arial" panose="020B0604020202020204" pitchFamily="34" charset="0"/>
              <a:cs typeface="Arial" panose="020B0604020202020204" pitchFamily="34" charset="0"/>
            </a:endParaRPr>
          </a:p>
          <a:p>
            <a:pPr rtl="0"/>
            <a:r>
              <a:rPr lang="en-US" sz="4000" dirty="0">
                <a:latin typeface="Arial" panose="020B0604020202020204" pitchFamily="34" charset="0"/>
                <a:cs typeface="Arial" panose="020B0604020202020204" pitchFamily="34" charset="0"/>
              </a:rPr>
              <a:t>Optical Imaging and </a:t>
            </a:r>
            <a:r>
              <a:rPr lang="en-US" sz="4000" dirty="0" err="1">
                <a:latin typeface="Arial" panose="020B0604020202020204" pitchFamily="34" charset="0"/>
                <a:cs typeface="Arial" panose="020B0604020202020204" pitchFamily="34" charset="0"/>
              </a:rPr>
              <a:t>Biosensing</a:t>
            </a:r>
            <a:r>
              <a:rPr lang="en-US" sz="4000" dirty="0">
                <a:latin typeface="Arial" panose="020B0604020202020204" pitchFamily="34" charset="0"/>
                <a:cs typeface="Arial" panose="020B0604020202020204" pitchFamily="34" charset="0"/>
              </a:rPr>
              <a:t> Laboratory</a:t>
            </a:r>
          </a:p>
          <a:p>
            <a:pPr rtl="0"/>
            <a:r>
              <a:rPr lang="en-US" sz="4000" dirty="0">
                <a:latin typeface="Arial" panose="020B0604020202020204" pitchFamily="34" charset="0"/>
                <a:cs typeface="Arial" panose="020B0604020202020204" pitchFamily="34" charset="0"/>
              </a:rPr>
              <a:t>Bar-</a:t>
            </a:r>
            <a:r>
              <a:rPr lang="en-US" sz="4000" dirty="0" err="1">
                <a:latin typeface="Arial" panose="020B0604020202020204" pitchFamily="34" charset="0"/>
                <a:cs typeface="Arial" panose="020B0604020202020204" pitchFamily="34" charset="0"/>
              </a:rPr>
              <a:t>Ilan</a:t>
            </a:r>
            <a:r>
              <a:rPr lang="en-US" sz="4000" dirty="0">
                <a:latin typeface="Arial" panose="020B0604020202020204" pitchFamily="34" charset="0"/>
                <a:cs typeface="Arial" panose="020B0604020202020204" pitchFamily="34" charset="0"/>
              </a:rPr>
              <a:t> University</a:t>
            </a:r>
            <a:endParaRPr lang="he-IL" sz="4000" dirty="0">
              <a:latin typeface="Arial" panose="020B0604020202020204" pitchFamily="34" charset="0"/>
              <a:cs typeface="Arial" panose="020B0604020202020204" pitchFamily="34" charset="0"/>
            </a:endParaRPr>
          </a:p>
          <a:p>
            <a:pPr rtl="0"/>
            <a:r>
              <a:rPr lang="he-IL" sz="4000" dirty="0">
                <a:latin typeface="Arial" panose="020B0604020202020204" pitchFamily="34" charset="0"/>
                <a:cs typeface="Arial" panose="020B0604020202020204" pitchFamily="34" charset="0"/>
              </a:rPr>
              <a:t>Under the Supervision of Dr. Amos Danielli</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380115" y="9077246"/>
            <a:ext cx="2731202" cy="531399"/>
          </a:xfrm>
          <a:prstGeom prst="rect">
            <a:avLst/>
          </a:prstGeom>
        </p:spPr>
        <p:txBody>
          <a:bodyPr wrap="none" lIns="130019" tIns="65010" rIns="130019" bIns="65010">
            <a:spAutoFit/>
          </a:bodyPr>
          <a:lstStyle/>
          <a:p>
            <a:pPr algn="l" defTabSz="1300192" fontAlgn="auto">
              <a:spcBef>
                <a:spcPts val="0"/>
              </a:spcBef>
              <a:spcAft>
                <a:spcPts val="0"/>
              </a:spcAft>
            </a:pPr>
            <a:r>
              <a:rPr lang="en-US" sz="2600" dirty="0">
                <a:solidFill>
                  <a:prstClr val="black"/>
                </a:solidFill>
                <a:latin typeface="Arial" panose="020B0604020202020204" pitchFamily="34" charset="0"/>
                <a:ea typeface="Calibri" panose="020F0502020204030204" pitchFamily="34" charset="0"/>
                <a:cs typeface="Arial" panose="020B0604020202020204" pitchFamily="34" charset="0"/>
              </a:rPr>
              <a:t>December 2016 </a:t>
            </a:r>
            <a:endParaRPr lang="he-IL" sz="2600" dirty="0">
              <a:solidFill>
                <a:prstClr val="black"/>
              </a:solidFill>
              <a:latin typeface="Arial" panose="020B0604020202020204" pitchFamily="34" charset="0"/>
              <a:ea typeface="+mn-ea"/>
              <a:cs typeface="Arial" panose="020B0604020202020204" pitchFamily="34" charset="0"/>
            </a:endParaRPr>
          </a:p>
        </p:txBody>
      </p:sp>
      <p:sp>
        <p:nvSpPr>
          <p:cNvPr id="7" name="Rectangle 6"/>
          <p:cNvSpPr/>
          <p:nvPr/>
        </p:nvSpPr>
        <p:spPr>
          <a:xfrm>
            <a:off x="10495023" y="8822064"/>
            <a:ext cx="2461257" cy="813528"/>
          </a:xfrm>
          <a:prstGeom prst="rect">
            <a:avLst/>
          </a:prstGeom>
        </p:spPr>
        <p:txBody>
          <a:bodyPr wrap="none" lIns="130019" tIns="65010" rIns="130019" bIns="65010">
            <a:spAutoFit/>
          </a:bodyPr>
          <a:lstStyle/>
          <a:p>
            <a:pPr marL="650096" defTabSz="1300192" fontAlgn="auto">
              <a:lnSpc>
                <a:spcPct val="200000"/>
              </a:lnSpc>
              <a:spcBef>
                <a:spcPts val="0"/>
              </a:spcBef>
              <a:spcAft>
                <a:spcPts val="1422"/>
              </a:spcAft>
            </a:pPr>
            <a:r>
              <a:rPr lang="he-IL" sz="2600" dirty="0">
                <a:solidFill>
                  <a:prstClr val="black"/>
                </a:solidFill>
                <a:latin typeface="Comic Sans MS" panose="030F0702030302020204" pitchFamily="66" charset="0"/>
                <a:ea typeface="Calibri" panose="020F0502020204030204" pitchFamily="34" charset="0"/>
                <a:cs typeface="Arial"/>
              </a:rPr>
              <a:t>כסלו תשע"ז</a:t>
            </a:r>
            <a:endParaRPr lang="en-US" sz="2000" dirty="0">
              <a:solidFill>
                <a:prstClr val="black"/>
              </a:solidFill>
              <a:latin typeface="Comic Sans MS" panose="030F0702030302020204" pitchFamily="66" charset="0"/>
              <a:ea typeface="Calibri" panose="020F0502020204030204" pitchFamily="34" charset="0"/>
              <a:cs typeface="+mn-cs"/>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457841" y="4419318"/>
            <a:ext cx="2338672" cy="2181134"/>
          </a:xfrm>
          <a:prstGeom prst="rect">
            <a:avLst/>
          </a:prstGeom>
        </p:spPr>
      </p:pic>
      <p:pic>
        <p:nvPicPr>
          <p:cNvPr id="1031" name="Picture 7" descr="קובץ:Open University of Israel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15" y="4814942"/>
            <a:ext cx="3508041" cy="87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7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96041"/>
            <a:ext cx="13004799" cy="9013121"/>
          </a:xfrm>
          <a:prstGeom prst="rect">
            <a:avLst/>
          </a:prstGeom>
        </p:spPr>
      </p:pic>
      <p:sp>
        <p:nvSpPr>
          <p:cNvPr id="4" name="Rectangle 2"/>
          <p:cNvSpPr txBox="1">
            <a:spLocks noChangeArrowheads="1"/>
          </p:cNvSpPr>
          <p:nvPr/>
        </p:nvSpPr>
        <p:spPr bwMode="auto">
          <a:xfrm>
            <a:off x="0" y="-38463"/>
            <a:ext cx="13004799" cy="1585562"/>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defRPr sz="48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sz="5400" dirty="0"/>
              <a:t>How do we detect a target analyte at ultra-low concentrations? </a:t>
            </a:r>
          </a:p>
        </p:txBody>
      </p:sp>
    </p:spTree>
    <p:extLst>
      <p:ext uri="{BB962C8B-B14F-4D97-AF65-F5344CB8AC3E}">
        <p14:creationId xmlns:p14="http://schemas.microsoft.com/office/powerpoint/2010/main" val="32475463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p:cNvSpPr>
          <p:nvPr/>
        </p:nvSpPr>
        <p:spPr bwMode="auto">
          <a:xfrm>
            <a:off x="10420350" y="2968625"/>
            <a:ext cx="1319213" cy="850900"/>
          </a:xfrm>
          <a:prstGeom prst="rect">
            <a:avLst/>
          </a:prstGeom>
          <a:noFill/>
          <a:ln w="12700">
            <a:noFill/>
            <a:miter lim="800000"/>
            <a:headEnd/>
            <a:tailEnd/>
          </a:ln>
        </p:spPr>
        <p:txBody>
          <a:bodyPr wrap="none" lIns="0" tIns="0" rIns="40639" bIns="0">
            <a:spAutoFit/>
          </a:bodyPr>
          <a:lstStyle/>
          <a:p>
            <a:pPr marL="39688"/>
            <a:r>
              <a:rPr lang="en-US" sz="2500" dirty="0">
                <a:solidFill>
                  <a:schemeClr val="tx1"/>
                </a:solidFill>
                <a:latin typeface="Helvetica Neue" charset="0"/>
                <a:ea typeface="Helvetica Neue" charset="0"/>
                <a:cs typeface="Helvetica Neue" charset="0"/>
                <a:sym typeface="Helvetica Neue" charset="0"/>
              </a:rPr>
              <a:t>Solution</a:t>
            </a:r>
          </a:p>
          <a:p>
            <a:pPr marL="39688"/>
            <a:r>
              <a:rPr lang="en-US" sz="2500" dirty="0">
                <a:solidFill>
                  <a:schemeClr val="tx1"/>
                </a:solidFill>
                <a:latin typeface="Helvetica Neue" charset="0"/>
                <a:ea typeface="Helvetica Neue" charset="0"/>
                <a:cs typeface="Helvetica Neue" charset="0"/>
                <a:sym typeface="Helvetica Neue" charset="0"/>
              </a:rPr>
              <a:t>(blood)</a:t>
            </a:r>
          </a:p>
        </p:txBody>
      </p:sp>
      <p:sp>
        <p:nvSpPr>
          <p:cNvPr id="32773" name="Line 4"/>
          <p:cNvSpPr>
            <a:spLocks noChangeShapeType="1"/>
          </p:cNvSpPr>
          <p:nvPr/>
        </p:nvSpPr>
        <p:spPr bwMode="auto">
          <a:xfrm rot="10800000" flipH="1">
            <a:off x="8128000" y="3271838"/>
            <a:ext cx="2146300" cy="4762"/>
          </a:xfrm>
          <a:prstGeom prst="line">
            <a:avLst/>
          </a:prstGeom>
          <a:noFill/>
          <a:ln w="38100">
            <a:solidFill>
              <a:schemeClr val="tx1"/>
            </a:solidFill>
            <a:round/>
            <a:headEnd type="arrow" w="med" len="med"/>
            <a:tailEnd/>
          </a:ln>
        </p:spPr>
        <p:txBody>
          <a:bodyPr lIns="0" tIns="0" rIns="0" bIns="0"/>
          <a:lstStyle/>
          <a:p>
            <a:endParaRPr lang="en-US" dirty="0"/>
          </a:p>
        </p:txBody>
      </p:sp>
      <p:sp>
        <p:nvSpPr>
          <p:cNvPr id="32774" name="Rectangle 5"/>
          <p:cNvSpPr>
            <a:spLocks/>
          </p:cNvSpPr>
          <p:nvPr/>
        </p:nvSpPr>
        <p:spPr bwMode="auto">
          <a:xfrm>
            <a:off x="1409700" y="4200525"/>
            <a:ext cx="1955800" cy="850900"/>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Target</a:t>
            </a:r>
          </a:p>
          <a:p>
            <a:pPr marL="39688"/>
            <a:r>
              <a:rPr lang="en-US" sz="2500" dirty="0">
                <a:solidFill>
                  <a:schemeClr val="tx1"/>
                </a:solidFill>
                <a:latin typeface="Helvetica Neue" charset="0"/>
                <a:ea typeface="Helvetica Neue" charset="0"/>
                <a:cs typeface="Helvetica Neue" charset="0"/>
                <a:sym typeface="Helvetica Neue" charset="0"/>
              </a:rPr>
              <a:t>(</a:t>
            </a:r>
            <a:r>
              <a:rPr lang="en-US" sz="2500" dirty="0" err="1">
                <a:solidFill>
                  <a:schemeClr val="tx1"/>
                </a:solidFill>
                <a:latin typeface="Helvetica Neue" charset="0"/>
                <a:ea typeface="Helvetica Neue" charset="0"/>
                <a:cs typeface="Helvetica Neue" charset="0"/>
                <a:sym typeface="Helvetica Neue" charset="0"/>
              </a:rPr>
              <a:t>analyte</a:t>
            </a:r>
            <a:r>
              <a:rPr lang="en-US" sz="2500" dirty="0">
                <a:solidFill>
                  <a:schemeClr val="tx1"/>
                </a:solidFill>
                <a:latin typeface="Helvetica Neue" charset="0"/>
                <a:ea typeface="Helvetica Neue" charset="0"/>
                <a:cs typeface="Helvetica Neue" charset="0"/>
                <a:sym typeface="Helvetica Neue" charset="0"/>
              </a:rPr>
              <a:t>)</a:t>
            </a:r>
          </a:p>
        </p:txBody>
      </p:sp>
      <p:sp>
        <p:nvSpPr>
          <p:cNvPr id="32775" name="Line 6"/>
          <p:cNvSpPr>
            <a:spLocks noChangeShapeType="1"/>
          </p:cNvSpPr>
          <p:nvPr/>
        </p:nvSpPr>
        <p:spPr bwMode="auto">
          <a:xfrm flipH="1">
            <a:off x="3233738" y="3903663"/>
            <a:ext cx="2455862" cy="676275"/>
          </a:xfrm>
          <a:prstGeom prst="line">
            <a:avLst/>
          </a:prstGeom>
          <a:noFill/>
          <a:ln w="25400">
            <a:solidFill>
              <a:schemeClr val="tx1"/>
            </a:solidFill>
            <a:round/>
            <a:headEnd type="arrow" w="med" len="med"/>
            <a:tailEnd/>
          </a:ln>
        </p:spPr>
        <p:txBody>
          <a:bodyPr lIns="0" tIns="0" rIns="0" bIns="0"/>
          <a:lstStyle/>
          <a:p>
            <a:endParaRPr lang="en-US" dirty="0"/>
          </a:p>
        </p:txBody>
      </p:sp>
      <p:sp>
        <p:nvSpPr>
          <p:cNvPr id="32776" name="AutoShape 7"/>
          <p:cNvSpPr>
            <a:spLocks/>
          </p:cNvSpPr>
          <p:nvPr/>
        </p:nvSpPr>
        <p:spPr bwMode="auto">
          <a:xfrm>
            <a:off x="7289800" y="61182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77" name="AutoShape 8"/>
          <p:cNvSpPr>
            <a:spLocks/>
          </p:cNvSpPr>
          <p:nvPr/>
        </p:nvSpPr>
        <p:spPr bwMode="auto">
          <a:xfrm>
            <a:off x="5829300" y="37306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78" name="AutoShape 9"/>
          <p:cNvSpPr>
            <a:spLocks/>
          </p:cNvSpPr>
          <p:nvPr/>
        </p:nvSpPr>
        <p:spPr bwMode="auto">
          <a:xfrm>
            <a:off x="6921500" y="37306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79" name="AutoShape 10"/>
          <p:cNvSpPr>
            <a:spLocks/>
          </p:cNvSpPr>
          <p:nvPr/>
        </p:nvSpPr>
        <p:spPr bwMode="auto">
          <a:xfrm>
            <a:off x="6527800" y="48863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0" name="AutoShape 11"/>
          <p:cNvSpPr>
            <a:spLocks/>
          </p:cNvSpPr>
          <p:nvPr/>
        </p:nvSpPr>
        <p:spPr bwMode="auto">
          <a:xfrm>
            <a:off x="4279900" y="55594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1" name="AutoShape 12"/>
          <p:cNvSpPr>
            <a:spLocks/>
          </p:cNvSpPr>
          <p:nvPr/>
        </p:nvSpPr>
        <p:spPr bwMode="auto">
          <a:xfrm>
            <a:off x="4292600" y="64103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2" name="AutoShape 13"/>
          <p:cNvSpPr>
            <a:spLocks/>
          </p:cNvSpPr>
          <p:nvPr/>
        </p:nvSpPr>
        <p:spPr bwMode="auto">
          <a:xfrm>
            <a:off x="4889500" y="70580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3" name="AutoShape 14"/>
          <p:cNvSpPr>
            <a:spLocks/>
          </p:cNvSpPr>
          <p:nvPr/>
        </p:nvSpPr>
        <p:spPr bwMode="auto">
          <a:xfrm>
            <a:off x="6375400" y="69310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4" name="AutoShape 15"/>
          <p:cNvSpPr>
            <a:spLocks/>
          </p:cNvSpPr>
          <p:nvPr/>
        </p:nvSpPr>
        <p:spPr bwMode="auto">
          <a:xfrm>
            <a:off x="8394700" y="63341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5" name="AutoShape 16"/>
          <p:cNvSpPr>
            <a:spLocks/>
          </p:cNvSpPr>
          <p:nvPr/>
        </p:nvSpPr>
        <p:spPr bwMode="auto">
          <a:xfrm>
            <a:off x="7747000" y="46704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6" name="AutoShape 17"/>
          <p:cNvSpPr>
            <a:spLocks/>
          </p:cNvSpPr>
          <p:nvPr/>
        </p:nvSpPr>
        <p:spPr bwMode="auto">
          <a:xfrm>
            <a:off x="8293100" y="37941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2787" name="AutoShape 18"/>
          <p:cNvSpPr>
            <a:spLocks/>
          </p:cNvSpPr>
          <p:nvPr/>
        </p:nvSpPr>
        <p:spPr bwMode="auto">
          <a:xfrm>
            <a:off x="4267200" y="38576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nvGrpSpPr>
          <p:cNvPr id="2" name="Group 47"/>
          <p:cNvGrpSpPr>
            <a:grpSpLocks/>
          </p:cNvGrpSpPr>
          <p:nvPr/>
        </p:nvGrpSpPr>
        <p:grpSpPr bwMode="auto">
          <a:xfrm>
            <a:off x="1484313" y="2270125"/>
            <a:ext cx="7481887" cy="4864100"/>
            <a:chOff x="0" y="0"/>
            <a:chExt cx="4712" cy="3064"/>
          </a:xfrm>
        </p:grpSpPr>
        <p:sp>
          <p:nvSpPr>
            <p:cNvPr id="32803" name="Line 22"/>
            <p:cNvSpPr>
              <a:spLocks noChangeShapeType="1"/>
            </p:cNvSpPr>
            <p:nvPr/>
          </p:nvSpPr>
          <p:spPr bwMode="auto">
            <a:xfrm flipH="1">
              <a:off x="3736" y="2408"/>
              <a:ext cx="96" cy="64"/>
            </a:xfrm>
            <a:prstGeom prst="line">
              <a:avLst/>
            </a:prstGeom>
            <a:noFill/>
            <a:ln w="38100">
              <a:solidFill>
                <a:srgbClr val="86CD4D"/>
              </a:solidFill>
              <a:round/>
              <a:headEnd/>
              <a:tailEnd/>
            </a:ln>
          </p:spPr>
          <p:txBody>
            <a:bodyPr lIns="0" tIns="0" rIns="0" bIns="0"/>
            <a:lstStyle/>
            <a:p>
              <a:endParaRPr lang="en-US" dirty="0"/>
            </a:p>
          </p:txBody>
        </p:sp>
        <p:sp>
          <p:nvSpPr>
            <p:cNvPr id="32805" name="Line 24"/>
            <p:cNvSpPr>
              <a:spLocks noChangeShapeType="1"/>
            </p:cNvSpPr>
            <p:nvPr/>
          </p:nvSpPr>
          <p:spPr bwMode="auto">
            <a:xfrm flipH="1">
              <a:off x="2816" y="904"/>
              <a:ext cx="96" cy="64"/>
            </a:xfrm>
            <a:prstGeom prst="line">
              <a:avLst/>
            </a:prstGeom>
            <a:noFill/>
            <a:ln w="38100">
              <a:solidFill>
                <a:srgbClr val="86CD4D"/>
              </a:solidFill>
              <a:round/>
              <a:headEnd/>
              <a:tailEnd/>
            </a:ln>
          </p:spPr>
          <p:txBody>
            <a:bodyPr lIns="0" tIns="0" rIns="0" bIns="0"/>
            <a:lstStyle/>
            <a:p>
              <a:endParaRPr lang="en-US" dirty="0"/>
            </a:p>
          </p:txBody>
        </p:sp>
        <p:sp>
          <p:nvSpPr>
            <p:cNvPr id="32807" name="Line 26"/>
            <p:cNvSpPr>
              <a:spLocks noChangeShapeType="1"/>
            </p:cNvSpPr>
            <p:nvPr/>
          </p:nvSpPr>
          <p:spPr bwMode="auto">
            <a:xfrm flipH="1">
              <a:off x="3504" y="904"/>
              <a:ext cx="96" cy="64"/>
            </a:xfrm>
            <a:prstGeom prst="line">
              <a:avLst/>
            </a:prstGeom>
            <a:noFill/>
            <a:ln w="38100">
              <a:solidFill>
                <a:srgbClr val="86CD4D"/>
              </a:solidFill>
              <a:round/>
              <a:headEnd/>
              <a:tailEnd/>
            </a:ln>
          </p:spPr>
          <p:txBody>
            <a:bodyPr lIns="0" tIns="0" rIns="0" bIns="0"/>
            <a:lstStyle/>
            <a:p>
              <a:endParaRPr lang="en-US" dirty="0"/>
            </a:p>
          </p:txBody>
        </p:sp>
        <p:sp>
          <p:nvSpPr>
            <p:cNvPr id="32809" name="Line 28"/>
            <p:cNvSpPr>
              <a:spLocks noChangeShapeType="1"/>
            </p:cNvSpPr>
            <p:nvPr/>
          </p:nvSpPr>
          <p:spPr bwMode="auto">
            <a:xfrm flipH="1">
              <a:off x="3256" y="1632"/>
              <a:ext cx="96" cy="64"/>
            </a:xfrm>
            <a:prstGeom prst="line">
              <a:avLst/>
            </a:prstGeom>
            <a:noFill/>
            <a:ln w="38100">
              <a:solidFill>
                <a:srgbClr val="86CD4D"/>
              </a:solidFill>
              <a:round/>
              <a:headEnd/>
              <a:tailEnd/>
            </a:ln>
          </p:spPr>
          <p:txBody>
            <a:bodyPr lIns="0" tIns="0" rIns="0" bIns="0"/>
            <a:lstStyle/>
            <a:p>
              <a:endParaRPr lang="en-US" dirty="0"/>
            </a:p>
          </p:txBody>
        </p:sp>
        <p:sp>
          <p:nvSpPr>
            <p:cNvPr id="32811" name="Line 30"/>
            <p:cNvSpPr>
              <a:spLocks noChangeShapeType="1"/>
            </p:cNvSpPr>
            <p:nvPr/>
          </p:nvSpPr>
          <p:spPr bwMode="auto">
            <a:xfrm flipH="1">
              <a:off x="1840" y="2056"/>
              <a:ext cx="96" cy="64"/>
            </a:xfrm>
            <a:prstGeom prst="line">
              <a:avLst/>
            </a:prstGeom>
            <a:noFill/>
            <a:ln w="38100">
              <a:solidFill>
                <a:srgbClr val="86CD4D"/>
              </a:solidFill>
              <a:round/>
              <a:headEnd/>
              <a:tailEnd/>
            </a:ln>
          </p:spPr>
          <p:txBody>
            <a:bodyPr lIns="0" tIns="0" rIns="0" bIns="0"/>
            <a:lstStyle/>
            <a:p>
              <a:endParaRPr lang="en-US" dirty="0"/>
            </a:p>
          </p:txBody>
        </p:sp>
        <p:sp>
          <p:nvSpPr>
            <p:cNvPr id="32813" name="Line 32"/>
            <p:cNvSpPr>
              <a:spLocks noChangeShapeType="1"/>
            </p:cNvSpPr>
            <p:nvPr/>
          </p:nvSpPr>
          <p:spPr bwMode="auto">
            <a:xfrm flipH="1">
              <a:off x="1848" y="2592"/>
              <a:ext cx="96" cy="64"/>
            </a:xfrm>
            <a:prstGeom prst="line">
              <a:avLst/>
            </a:prstGeom>
            <a:noFill/>
            <a:ln w="38100">
              <a:solidFill>
                <a:srgbClr val="86CD4D"/>
              </a:solidFill>
              <a:round/>
              <a:headEnd/>
              <a:tailEnd/>
            </a:ln>
          </p:spPr>
          <p:txBody>
            <a:bodyPr lIns="0" tIns="0" rIns="0" bIns="0"/>
            <a:lstStyle/>
            <a:p>
              <a:endParaRPr lang="en-US" dirty="0"/>
            </a:p>
          </p:txBody>
        </p:sp>
        <p:sp>
          <p:nvSpPr>
            <p:cNvPr id="32815" name="Line 34"/>
            <p:cNvSpPr>
              <a:spLocks noChangeShapeType="1"/>
            </p:cNvSpPr>
            <p:nvPr/>
          </p:nvSpPr>
          <p:spPr bwMode="auto">
            <a:xfrm flipH="1">
              <a:off x="2224" y="3000"/>
              <a:ext cx="96" cy="64"/>
            </a:xfrm>
            <a:prstGeom prst="line">
              <a:avLst/>
            </a:prstGeom>
            <a:noFill/>
            <a:ln w="38100">
              <a:solidFill>
                <a:srgbClr val="86CD4D"/>
              </a:solidFill>
              <a:round/>
              <a:headEnd/>
              <a:tailEnd/>
            </a:ln>
          </p:spPr>
          <p:txBody>
            <a:bodyPr lIns="0" tIns="0" rIns="0" bIns="0"/>
            <a:lstStyle/>
            <a:p>
              <a:endParaRPr lang="en-US" dirty="0"/>
            </a:p>
          </p:txBody>
        </p:sp>
        <p:sp>
          <p:nvSpPr>
            <p:cNvPr id="32817" name="Line 36"/>
            <p:cNvSpPr>
              <a:spLocks noChangeShapeType="1"/>
            </p:cNvSpPr>
            <p:nvPr/>
          </p:nvSpPr>
          <p:spPr bwMode="auto">
            <a:xfrm flipH="1">
              <a:off x="3160" y="2920"/>
              <a:ext cx="96" cy="64"/>
            </a:xfrm>
            <a:prstGeom prst="line">
              <a:avLst/>
            </a:prstGeom>
            <a:noFill/>
            <a:ln w="38100">
              <a:solidFill>
                <a:srgbClr val="86CD4D"/>
              </a:solidFill>
              <a:round/>
              <a:headEnd/>
              <a:tailEnd/>
            </a:ln>
          </p:spPr>
          <p:txBody>
            <a:bodyPr lIns="0" tIns="0" rIns="0" bIns="0"/>
            <a:lstStyle/>
            <a:p>
              <a:endParaRPr lang="en-US" dirty="0"/>
            </a:p>
          </p:txBody>
        </p:sp>
        <p:sp>
          <p:nvSpPr>
            <p:cNvPr id="32819" name="Line 38"/>
            <p:cNvSpPr>
              <a:spLocks noChangeShapeType="1"/>
            </p:cNvSpPr>
            <p:nvPr/>
          </p:nvSpPr>
          <p:spPr bwMode="auto">
            <a:xfrm flipH="1">
              <a:off x="4432" y="2544"/>
              <a:ext cx="96" cy="64"/>
            </a:xfrm>
            <a:prstGeom prst="line">
              <a:avLst/>
            </a:prstGeom>
            <a:noFill/>
            <a:ln w="38100">
              <a:solidFill>
                <a:srgbClr val="86CD4D"/>
              </a:solidFill>
              <a:round/>
              <a:headEnd/>
              <a:tailEnd/>
            </a:ln>
          </p:spPr>
          <p:txBody>
            <a:bodyPr lIns="0" tIns="0" rIns="0" bIns="0"/>
            <a:lstStyle/>
            <a:p>
              <a:endParaRPr lang="en-US" dirty="0"/>
            </a:p>
          </p:txBody>
        </p:sp>
        <p:sp>
          <p:nvSpPr>
            <p:cNvPr id="32821" name="Line 40"/>
            <p:cNvSpPr>
              <a:spLocks noChangeShapeType="1"/>
            </p:cNvSpPr>
            <p:nvPr/>
          </p:nvSpPr>
          <p:spPr bwMode="auto">
            <a:xfrm flipH="1">
              <a:off x="4024" y="1496"/>
              <a:ext cx="96" cy="64"/>
            </a:xfrm>
            <a:prstGeom prst="line">
              <a:avLst/>
            </a:prstGeom>
            <a:noFill/>
            <a:ln w="38100">
              <a:solidFill>
                <a:srgbClr val="86CD4D"/>
              </a:solidFill>
              <a:round/>
              <a:headEnd/>
              <a:tailEnd/>
            </a:ln>
          </p:spPr>
          <p:txBody>
            <a:bodyPr lIns="0" tIns="0" rIns="0" bIns="0"/>
            <a:lstStyle/>
            <a:p>
              <a:endParaRPr lang="en-US" dirty="0"/>
            </a:p>
          </p:txBody>
        </p:sp>
        <p:sp>
          <p:nvSpPr>
            <p:cNvPr id="32823" name="Line 42"/>
            <p:cNvSpPr>
              <a:spLocks noChangeShapeType="1"/>
            </p:cNvSpPr>
            <p:nvPr/>
          </p:nvSpPr>
          <p:spPr bwMode="auto">
            <a:xfrm flipH="1">
              <a:off x="4368" y="944"/>
              <a:ext cx="96" cy="64"/>
            </a:xfrm>
            <a:prstGeom prst="line">
              <a:avLst/>
            </a:prstGeom>
            <a:noFill/>
            <a:ln w="38100">
              <a:solidFill>
                <a:srgbClr val="86CD4D"/>
              </a:solidFill>
              <a:round/>
              <a:headEnd/>
              <a:tailEnd/>
            </a:ln>
          </p:spPr>
          <p:txBody>
            <a:bodyPr lIns="0" tIns="0" rIns="0" bIns="0"/>
            <a:lstStyle/>
            <a:p>
              <a:endParaRPr lang="en-US" dirty="0"/>
            </a:p>
          </p:txBody>
        </p:sp>
        <p:sp>
          <p:nvSpPr>
            <p:cNvPr id="32824" name="Line 43"/>
            <p:cNvSpPr>
              <a:spLocks noChangeShapeType="1"/>
            </p:cNvSpPr>
            <p:nvPr/>
          </p:nvSpPr>
          <p:spPr bwMode="auto">
            <a:xfrm flipH="1">
              <a:off x="1840" y="984"/>
              <a:ext cx="96" cy="64"/>
            </a:xfrm>
            <a:prstGeom prst="line">
              <a:avLst/>
            </a:prstGeom>
            <a:noFill/>
            <a:ln w="38100">
              <a:solidFill>
                <a:srgbClr val="86CD4D"/>
              </a:solidFill>
              <a:round/>
              <a:headEnd/>
              <a:tailEnd/>
            </a:ln>
          </p:spPr>
          <p:txBody>
            <a:bodyPr lIns="0" tIns="0" rIns="0" bIns="0"/>
            <a:lstStyle/>
            <a:p>
              <a:endParaRPr lang="en-US" dirty="0"/>
            </a:p>
          </p:txBody>
        </p:sp>
        <p:sp>
          <p:nvSpPr>
            <p:cNvPr id="32800" name="Rectangle 19"/>
            <p:cNvSpPr>
              <a:spLocks/>
            </p:cNvSpPr>
            <p:nvPr/>
          </p:nvSpPr>
          <p:spPr bwMode="auto">
            <a:xfrm>
              <a:off x="0" y="0"/>
              <a:ext cx="1192" cy="536"/>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Fluorescent marker</a:t>
              </a:r>
            </a:p>
          </p:txBody>
        </p:sp>
        <p:sp>
          <p:nvSpPr>
            <p:cNvPr id="32801" name="Line 20"/>
            <p:cNvSpPr>
              <a:spLocks noChangeShapeType="1"/>
            </p:cNvSpPr>
            <p:nvPr/>
          </p:nvSpPr>
          <p:spPr bwMode="auto">
            <a:xfrm rot="10800000">
              <a:off x="1112" y="378"/>
              <a:ext cx="1718" cy="310"/>
            </a:xfrm>
            <a:prstGeom prst="line">
              <a:avLst/>
            </a:prstGeom>
            <a:noFill/>
            <a:ln w="25400">
              <a:solidFill>
                <a:schemeClr val="tx1"/>
              </a:solidFill>
              <a:round/>
              <a:headEnd type="arrow" w="med" len="med"/>
              <a:tailEnd/>
            </a:ln>
          </p:spPr>
          <p:txBody>
            <a:bodyPr lIns="0" tIns="0" rIns="0" bIns="0"/>
            <a:lstStyle/>
            <a:p>
              <a:endParaRPr lang="en-US" dirty="0"/>
            </a:p>
          </p:txBody>
        </p:sp>
        <p:sp>
          <p:nvSpPr>
            <p:cNvPr id="32802" name="AutoShape 21"/>
            <p:cNvSpPr>
              <a:spLocks/>
            </p:cNvSpPr>
            <p:nvPr/>
          </p:nvSpPr>
          <p:spPr bwMode="auto">
            <a:xfrm>
              <a:off x="3760" y="220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04" name="AutoShape 23"/>
            <p:cNvSpPr>
              <a:spLocks/>
            </p:cNvSpPr>
            <p:nvPr/>
          </p:nvSpPr>
          <p:spPr bwMode="auto">
            <a:xfrm>
              <a:off x="2840" y="696"/>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06" name="AutoShape 25"/>
            <p:cNvSpPr>
              <a:spLocks/>
            </p:cNvSpPr>
            <p:nvPr/>
          </p:nvSpPr>
          <p:spPr bwMode="auto">
            <a:xfrm>
              <a:off x="3528" y="696"/>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08" name="AutoShape 27"/>
            <p:cNvSpPr>
              <a:spLocks/>
            </p:cNvSpPr>
            <p:nvPr/>
          </p:nvSpPr>
          <p:spPr bwMode="auto">
            <a:xfrm>
              <a:off x="3280" y="1424"/>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10" name="AutoShape 29"/>
            <p:cNvSpPr>
              <a:spLocks/>
            </p:cNvSpPr>
            <p:nvPr/>
          </p:nvSpPr>
          <p:spPr bwMode="auto">
            <a:xfrm>
              <a:off x="1864" y="1848"/>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12" name="AutoShape 31"/>
            <p:cNvSpPr>
              <a:spLocks/>
            </p:cNvSpPr>
            <p:nvPr/>
          </p:nvSpPr>
          <p:spPr bwMode="auto">
            <a:xfrm>
              <a:off x="1872" y="2384"/>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14" name="AutoShape 33"/>
            <p:cNvSpPr>
              <a:spLocks/>
            </p:cNvSpPr>
            <p:nvPr/>
          </p:nvSpPr>
          <p:spPr bwMode="auto">
            <a:xfrm>
              <a:off x="2248" y="2792"/>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16" name="AutoShape 35"/>
            <p:cNvSpPr>
              <a:spLocks/>
            </p:cNvSpPr>
            <p:nvPr/>
          </p:nvSpPr>
          <p:spPr bwMode="auto">
            <a:xfrm>
              <a:off x="3184" y="2712"/>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18" name="AutoShape 37"/>
            <p:cNvSpPr>
              <a:spLocks/>
            </p:cNvSpPr>
            <p:nvPr/>
          </p:nvSpPr>
          <p:spPr bwMode="auto">
            <a:xfrm>
              <a:off x="4456" y="2336"/>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20" name="AutoShape 39"/>
            <p:cNvSpPr>
              <a:spLocks/>
            </p:cNvSpPr>
            <p:nvPr/>
          </p:nvSpPr>
          <p:spPr bwMode="auto">
            <a:xfrm>
              <a:off x="4048" y="1288"/>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22" name="AutoShape 41"/>
            <p:cNvSpPr>
              <a:spLocks/>
            </p:cNvSpPr>
            <p:nvPr/>
          </p:nvSpPr>
          <p:spPr bwMode="auto">
            <a:xfrm>
              <a:off x="4392" y="736"/>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25" name="AutoShape 44"/>
            <p:cNvSpPr>
              <a:spLocks/>
            </p:cNvSpPr>
            <p:nvPr/>
          </p:nvSpPr>
          <p:spPr bwMode="auto">
            <a:xfrm>
              <a:off x="1864" y="776"/>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26" name="AutoShape 45"/>
            <p:cNvSpPr>
              <a:spLocks/>
            </p:cNvSpPr>
            <p:nvPr/>
          </p:nvSpPr>
          <p:spPr bwMode="auto">
            <a:xfrm>
              <a:off x="2840" y="148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2827" name="Line 46"/>
            <p:cNvSpPr>
              <a:spLocks noChangeShapeType="1"/>
            </p:cNvSpPr>
            <p:nvPr/>
          </p:nvSpPr>
          <p:spPr bwMode="auto">
            <a:xfrm flipH="1">
              <a:off x="2816" y="1688"/>
              <a:ext cx="96" cy="64"/>
            </a:xfrm>
            <a:prstGeom prst="line">
              <a:avLst/>
            </a:prstGeom>
            <a:noFill/>
            <a:ln w="38100">
              <a:solidFill>
                <a:srgbClr val="86CD4D"/>
              </a:solidFill>
              <a:round/>
              <a:headEnd/>
              <a:tailEnd/>
            </a:ln>
          </p:spPr>
          <p:txBody>
            <a:bodyPr lIns="0" tIns="0" rIns="0" bIns="0"/>
            <a:lstStyle/>
            <a:p>
              <a:endParaRPr lang="en-US" dirty="0"/>
            </a:p>
          </p:txBody>
        </p:sp>
      </p:grpSp>
      <p:sp>
        <p:nvSpPr>
          <p:cNvPr id="32789" name="AutoShape 48"/>
          <p:cNvSpPr>
            <a:spLocks/>
          </p:cNvSpPr>
          <p:nvPr/>
        </p:nvSpPr>
        <p:spPr bwMode="auto">
          <a:xfrm>
            <a:off x="5829300" y="49752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nvGrpSpPr>
          <p:cNvPr id="5" name="Group 58"/>
          <p:cNvGrpSpPr>
            <a:grpSpLocks/>
          </p:cNvGrpSpPr>
          <p:nvPr/>
        </p:nvGrpSpPr>
        <p:grpSpPr bwMode="auto">
          <a:xfrm>
            <a:off x="3322638" y="2382838"/>
            <a:ext cx="6367462" cy="5237162"/>
            <a:chOff x="0" y="0"/>
            <a:chExt cx="4010" cy="3298"/>
          </a:xfrm>
        </p:grpSpPr>
        <p:sp>
          <p:nvSpPr>
            <p:cNvPr id="32793" name="Line 55"/>
            <p:cNvSpPr>
              <a:spLocks noChangeShapeType="1"/>
            </p:cNvSpPr>
            <p:nvPr/>
          </p:nvSpPr>
          <p:spPr bwMode="auto">
            <a:xfrm>
              <a:off x="0" y="2"/>
              <a:ext cx="10" cy="3275"/>
            </a:xfrm>
            <a:prstGeom prst="line">
              <a:avLst/>
            </a:prstGeom>
            <a:noFill/>
            <a:ln w="50800">
              <a:solidFill>
                <a:schemeClr val="tx1"/>
              </a:solidFill>
              <a:round/>
              <a:headEnd/>
              <a:tailEnd/>
            </a:ln>
          </p:spPr>
          <p:txBody>
            <a:bodyPr lIns="0" tIns="0" rIns="0" bIns="0"/>
            <a:lstStyle/>
            <a:p>
              <a:endParaRPr lang="en-US" dirty="0"/>
            </a:p>
          </p:txBody>
        </p:sp>
        <p:sp>
          <p:nvSpPr>
            <p:cNvPr id="32794" name="Line 56"/>
            <p:cNvSpPr>
              <a:spLocks noChangeShapeType="1"/>
            </p:cNvSpPr>
            <p:nvPr/>
          </p:nvSpPr>
          <p:spPr bwMode="auto">
            <a:xfrm>
              <a:off x="3994" y="0"/>
              <a:ext cx="11" cy="3274"/>
            </a:xfrm>
            <a:prstGeom prst="line">
              <a:avLst/>
            </a:prstGeom>
            <a:noFill/>
            <a:ln w="50800">
              <a:solidFill>
                <a:schemeClr val="tx1"/>
              </a:solidFill>
              <a:round/>
              <a:headEnd/>
              <a:tailEnd/>
            </a:ln>
          </p:spPr>
          <p:txBody>
            <a:bodyPr lIns="0" tIns="0" rIns="0" bIns="0"/>
            <a:lstStyle/>
            <a:p>
              <a:endParaRPr lang="en-US" dirty="0"/>
            </a:p>
          </p:txBody>
        </p:sp>
        <p:sp>
          <p:nvSpPr>
            <p:cNvPr id="32795" name="Line 57"/>
            <p:cNvSpPr>
              <a:spLocks noChangeShapeType="1"/>
            </p:cNvSpPr>
            <p:nvPr/>
          </p:nvSpPr>
          <p:spPr bwMode="auto">
            <a:xfrm flipH="1">
              <a:off x="0" y="3288"/>
              <a:ext cx="4010" cy="10"/>
            </a:xfrm>
            <a:prstGeom prst="line">
              <a:avLst/>
            </a:prstGeom>
            <a:noFill/>
            <a:ln w="50800">
              <a:solidFill>
                <a:schemeClr val="tx1"/>
              </a:solidFill>
              <a:round/>
              <a:headEnd/>
              <a:tailEnd/>
            </a:ln>
          </p:spPr>
          <p:txBody>
            <a:bodyPr lIns="0" tIns="0" rIns="0" bIns="0"/>
            <a:lstStyle/>
            <a:p>
              <a:endParaRPr lang="en-US" dirty="0"/>
            </a:p>
          </p:txBody>
        </p:sp>
      </p:grpSp>
      <p:grpSp>
        <p:nvGrpSpPr>
          <p:cNvPr id="6" name="Group 5"/>
          <p:cNvGrpSpPr/>
          <p:nvPr/>
        </p:nvGrpSpPr>
        <p:grpSpPr>
          <a:xfrm>
            <a:off x="5511800" y="4251325"/>
            <a:ext cx="5870575" cy="1663700"/>
            <a:chOff x="5511800" y="4191000"/>
            <a:chExt cx="5870575" cy="1663700"/>
          </a:xfrm>
        </p:grpSpPr>
        <p:grpSp>
          <p:nvGrpSpPr>
            <p:cNvPr id="4" name="Group 52"/>
            <p:cNvGrpSpPr>
              <a:grpSpLocks/>
            </p:cNvGrpSpPr>
            <p:nvPr/>
          </p:nvGrpSpPr>
          <p:grpSpPr bwMode="auto">
            <a:xfrm>
              <a:off x="7353300" y="4533900"/>
              <a:ext cx="4029075" cy="850900"/>
              <a:chOff x="0" y="0"/>
              <a:chExt cx="2538" cy="536"/>
            </a:xfrm>
          </p:grpSpPr>
          <p:sp>
            <p:nvSpPr>
              <p:cNvPr id="32798" name="Line 50"/>
              <p:cNvSpPr>
                <a:spLocks noChangeShapeType="1"/>
              </p:cNvSpPr>
              <p:nvPr/>
            </p:nvSpPr>
            <p:spPr bwMode="auto">
              <a:xfrm rot="10800000" flipH="1">
                <a:off x="0" y="327"/>
                <a:ext cx="1728" cy="9"/>
              </a:xfrm>
              <a:prstGeom prst="line">
                <a:avLst/>
              </a:prstGeom>
              <a:noFill/>
              <a:ln w="38100">
                <a:solidFill>
                  <a:schemeClr val="tx1"/>
                </a:solidFill>
                <a:round/>
                <a:headEnd type="arrow" w="med" len="med"/>
                <a:tailEnd/>
              </a:ln>
            </p:spPr>
            <p:txBody>
              <a:bodyPr lIns="0" tIns="0" rIns="0" bIns="0"/>
              <a:lstStyle/>
              <a:p>
                <a:endParaRPr lang="en-US" dirty="0"/>
              </a:p>
            </p:txBody>
          </p:sp>
          <p:sp>
            <p:nvSpPr>
              <p:cNvPr id="32799" name="Rectangle 51"/>
              <p:cNvSpPr>
                <a:spLocks/>
              </p:cNvSpPr>
              <p:nvPr/>
            </p:nvSpPr>
            <p:spPr bwMode="auto">
              <a:xfrm>
                <a:off x="1738" y="0"/>
                <a:ext cx="800" cy="536"/>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Laser beam</a:t>
                </a:r>
              </a:p>
            </p:txBody>
          </p:sp>
        </p:grpSp>
        <p:sp>
          <p:nvSpPr>
            <p:cNvPr id="32797" name="Oval 53"/>
            <p:cNvSpPr>
              <a:spLocks/>
            </p:cNvSpPr>
            <p:nvPr/>
          </p:nvSpPr>
          <p:spPr bwMode="auto">
            <a:xfrm>
              <a:off x="5511800" y="4191000"/>
              <a:ext cx="1765300" cy="1663700"/>
            </a:xfrm>
            <a:prstGeom prst="ellipse">
              <a:avLst/>
            </a:prstGeom>
            <a:solidFill>
              <a:schemeClr val="accent5">
                <a:lumMod val="50000"/>
                <a:alpha val="36862"/>
              </a:schemeClr>
            </a:solidFill>
            <a:ln w="101600">
              <a:noFill/>
              <a:round/>
              <a:headEnd/>
              <a:tailEnd/>
            </a:ln>
          </p:spPr>
          <p:txBody>
            <a:bodyPr lIns="0" tIns="0" rIns="0" bIns="0"/>
            <a:lstStyle/>
            <a:p>
              <a:endParaRPr lang="en-US" dirty="0">
                <a:solidFill>
                  <a:schemeClr val="tx1"/>
                </a:solidFill>
              </a:endParaRPr>
            </a:p>
          </p:txBody>
        </p:sp>
      </p:grpSp>
      <p:grpSp>
        <p:nvGrpSpPr>
          <p:cNvPr id="63" name="Group 62"/>
          <p:cNvGrpSpPr/>
          <p:nvPr/>
        </p:nvGrpSpPr>
        <p:grpSpPr>
          <a:xfrm>
            <a:off x="5245006" y="5991225"/>
            <a:ext cx="444594" cy="431800"/>
            <a:chOff x="5245006" y="5991225"/>
            <a:chExt cx="444594" cy="431800"/>
          </a:xfrm>
        </p:grpSpPr>
        <p:sp>
          <p:nvSpPr>
            <p:cNvPr id="64"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65"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66" name="Group 65"/>
          <p:cNvGrpSpPr/>
          <p:nvPr/>
        </p:nvGrpSpPr>
        <p:grpSpPr>
          <a:xfrm>
            <a:off x="8483157" y="5407025"/>
            <a:ext cx="444594" cy="431800"/>
            <a:chOff x="5245006" y="5991225"/>
            <a:chExt cx="444594" cy="431800"/>
          </a:xfrm>
        </p:grpSpPr>
        <p:sp>
          <p:nvSpPr>
            <p:cNvPr id="67"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68"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69" name="Group 68"/>
          <p:cNvGrpSpPr/>
          <p:nvPr/>
        </p:nvGrpSpPr>
        <p:grpSpPr>
          <a:xfrm>
            <a:off x="6417818" y="5300726"/>
            <a:ext cx="444594" cy="431800"/>
            <a:chOff x="5245006" y="5991225"/>
            <a:chExt cx="444594" cy="431800"/>
          </a:xfrm>
        </p:grpSpPr>
        <p:sp>
          <p:nvSpPr>
            <p:cNvPr id="70"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71"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72" name="Group 71"/>
          <p:cNvGrpSpPr/>
          <p:nvPr/>
        </p:nvGrpSpPr>
        <p:grpSpPr>
          <a:xfrm>
            <a:off x="7353300" y="3866134"/>
            <a:ext cx="444594" cy="431800"/>
            <a:chOff x="5245006" y="5991225"/>
            <a:chExt cx="444594" cy="431800"/>
          </a:xfrm>
        </p:grpSpPr>
        <p:sp>
          <p:nvSpPr>
            <p:cNvPr id="73"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74"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75" name="Group 74"/>
          <p:cNvGrpSpPr/>
          <p:nvPr/>
        </p:nvGrpSpPr>
        <p:grpSpPr>
          <a:xfrm>
            <a:off x="6527800" y="2840038"/>
            <a:ext cx="444594" cy="431800"/>
            <a:chOff x="5245006" y="5991225"/>
            <a:chExt cx="444594" cy="431800"/>
          </a:xfrm>
        </p:grpSpPr>
        <p:sp>
          <p:nvSpPr>
            <p:cNvPr id="76"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77"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sp>
        <p:nvSpPr>
          <p:cNvPr id="78" name="Line 6"/>
          <p:cNvSpPr>
            <a:spLocks noChangeShapeType="1"/>
          </p:cNvSpPr>
          <p:nvPr/>
        </p:nvSpPr>
        <p:spPr bwMode="auto">
          <a:xfrm flipH="1">
            <a:off x="3322638" y="6410325"/>
            <a:ext cx="1841392" cy="1607870"/>
          </a:xfrm>
          <a:prstGeom prst="line">
            <a:avLst/>
          </a:prstGeom>
          <a:noFill/>
          <a:ln w="25400">
            <a:solidFill>
              <a:schemeClr val="tx1"/>
            </a:solidFill>
            <a:round/>
            <a:headEnd type="arrow" w="med" len="med"/>
            <a:tailEnd/>
          </a:ln>
        </p:spPr>
        <p:txBody>
          <a:bodyPr lIns="0" tIns="0" rIns="0" bIns="0"/>
          <a:lstStyle/>
          <a:p>
            <a:endParaRPr lang="en-US" dirty="0"/>
          </a:p>
        </p:txBody>
      </p:sp>
      <p:sp>
        <p:nvSpPr>
          <p:cNvPr id="79" name="Rectangle 19"/>
          <p:cNvSpPr>
            <a:spLocks/>
          </p:cNvSpPr>
          <p:nvPr/>
        </p:nvSpPr>
        <p:spPr bwMode="auto">
          <a:xfrm>
            <a:off x="1701800" y="8018195"/>
            <a:ext cx="1892701" cy="1085850"/>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Unbound fluorescent marker</a:t>
            </a:r>
          </a:p>
        </p:txBody>
      </p:sp>
      <p:sp>
        <p:nvSpPr>
          <p:cNvPr id="80" name="Rectangle 5"/>
          <p:cNvSpPr>
            <a:spLocks noChangeArrowheads="1"/>
          </p:cNvSpPr>
          <p:nvPr/>
        </p:nvSpPr>
        <p:spPr bwMode="auto">
          <a:xfrm>
            <a:off x="-50800" y="9372600"/>
            <a:ext cx="11304172" cy="48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24130" tIns="62065" rIns="124130" bIns="62065">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charset="0"/>
              </a:defRPr>
            </a:lvl9pPr>
          </a:lstStyle>
          <a:p>
            <a:pPr algn="l" rtl="0"/>
            <a:r>
              <a:rPr lang="en-US" altLang="he-IL" sz="2200" baseline="30000">
                <a:cs typeface="Levenim MT" pitchFamily="2" charset="-79"/>
              </a:rPr>
              <a:t>[1]</a:t>
            </a:r>
            <a:r>
              <a:rPr lang="en-US" altLang="he-IL" sz="2200">
                <a:cs typeface="Levenim MT" pitchFamily="2" charset="-79"/>
              </a:rPr>
              <a:t> </a:t>
            </a:r>
            <a:r>
              <a:rPr lang="en-US" altLang="he-IL" sz="2200" baseline="30000">
                <a:cs typeface="Levenim MT" pitchFamily="2" charset="-79"/>
              </a:rPr>
              <a:t> </a:t>
            </a:r>
            <a:r>
              <a:rPr lang="en-US" altLang="he-IL" sz="2200"/>
              <a:t>A</a:t>
            </a:r>
            <a:r>
              <a:rPr lang="en-US" altLang="en-US" sz="2200"/>
              <a:t>. Danielli et al., </a:t>
            </a:r>
            <a:r>
              <a:rPr lang="en-US" altLang="en-US" sz="2200" i="1"/>
              <a:t>Optics Express</a:t>
            </a:r>
            <a:r>
              <a:rPr lang="en-US" altLang="en-US" sz="2200"/>
              <a:t>, </a:t>
            </a:r>
            <a:r>
              <a:rPr lang="en-US" altLang="en-US" sz="2200" b="1"/>
              <a:t>16</a:t>
            </a:r>
            <a:r>
              <a:rPr lang="en-US" altLang="en-US" sz="2200"/>
              <a:t>, 19253-19259 (2008)</a:t>
            </a:r>
            <a:endParaRPr lang="en-US" altLang="he-IL" sz="2200">
              <a:cs typeface="Levenim MT" pitchFamily="2" charset="-79"/>
            </a:endParaRPr>
          </a:p>
        </p:txBody>
      </p:sp>
      <p:sp>
        <p:nvSpPr>
          <p:cNvPr id="83" name="Rectangle 2"/>
          <p:cNvSpPr txBox="1">
            <a:spLocks noChangeArrowheads="1"/>
          </p:cNvSpPr>
          <p:nvPr/>
        </p:nvSpPr>
        <p:spPr bwMode="auto">
          <a:xfrm>
            <a:off x="729817" y="429399"/>
            <a:ext cx="11586258" cy="6437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defRPr sz="28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pPr>
              <a:spcBef>
                <a:spcPts val="600"/>
              </a:spcBef>
              <a:spcAft>
                <a:spcPts val="600"/>
              </a:spcAft>
            </a:pPr>
            <a:r>
              <a:rPr lang="en-US" sz="4000" dirty="0"/>
              <a:t>Limitations of fluorescent </a:t>
            </a:r>
            <a:r>
              <a:rPr lang="en-US" sz="4000" dirty="0" err="1"/>
              <a:t>biosensing</a:t>
            </a:r>
            <a:endParaRPr lang="en-US" sz="4000" dirty="0"/>
          </a:p>
        </p:txBody>
      </p:sp>
    </p:spTree>
    <p:extLst>
      <p:ext uri="{BB962C8B-B14F-4D97-AF65-F5344CB8AC3E}">
        <p14:creationId xmlns:p14="http://schemas.microsoft.com/office/powerpoint/2010/main" val="3471580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
          <p:cNvSpPr>
            <a:spLocks/>
          </p:cNvSpPr>
          <p:nvPr/>
        </p:nvSpPr>
        <p:spPr bwMode="auto">
          <a:xfrm>
            <a:off x="7454900" y="56864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795" name="Line 2"/>
          <p:cNvSpPr>
            <a:spLocks noChangeShapeType="1"/>
          </p:cNvSpPr>
          <p:nvPr/>
        </p:nvSpPr>
        <p:spPr bwMode="auto">
          <a:xfrm flipH="1">
            <a:off x="7416800" y="60166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796" name="AutoShape 3"/>
          <p:cNvSpPr>
            <a:spLocks/>
          </p:cNvSpPr>
          <p:nvPr/>
        </p:nvSpPr>
        <p:spPr bwMode="auto">
          <a:xfrm>
            <a:off x="7289800" y="60420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sp>
        <p:nvSpPr>
          <p:cNvPr id="33912" name="Line 4"/>
          <p:cNvSpPr>
            <a:spLocks noChangeShapeType="1"/>
          </p:cNvSpPr>
          <p:nvPr/>
        </p:nvSpPr>
        <p:spPr bwMode="auto">
          <a:xfrm flipH="1">
            <a:off x="4406900" y="37560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913" name="AutoShape 5"/>
          <p:cNvSpPr>
            <a:spLocks/>
          </p:cNvSpPr>
          <p:nvPr/>
        </p:nvSpPr>
        <p:spPr bwMode="auto">
          <a:xfrm>
            <a:off x="4445000" y="3425825"/>
            <a:ext cx="406400"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914" name="AutoShape 6"/>
          <p:cNvSpPr>
            <a:spLocks/>
          </p:cNvSpPr>
          <p:nvPr/>
        </p:nvSpPr>
        <p:spPr bwMode="auto">
          <a:xfrm>
            <a:off x="4267200" y="37814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3798" name="AutoShape 8"/>
          <p:cNvSpPr>
            <a:spLocks/>
          </p:cNvSpPr>
          <p:nvPr/>
        </p:nvSpPr>
        <p:spPr bwMode="auto">
          <a:xfrm>
            <a:off x="5994400" y="32988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799" name="Line 9"/>
          <p:cNvSpPr>
            <a:spLocks noChangeShapeType="1"/>
          </p:cNvSpPr>
          <p:nvPr/>
        </p:nvSpPr>
        <p:spPr bwMode="auto">
          <a:xfrm flipH="1">
            <a:off x="5956300" y="36290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00" name="AutoShape 10"/>
          <p:cNvSpPr>
            <a:spLocks/>
          </p:cNvSpPr>
          <p:nvPr/>
        </p:nvSpPr>
        <p:spPr bwMode="auto">
          <a:xfrm>
            <a:off x="5829300" y="36544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sp>
        <p:nvSpPr>
          <p:cNvPr id="33801" name="AutoShape 11"/>
          <p:cNvSpPr>
            <a:spLocks/>
          </p:cNvSpPr>
          <p:nvPr/>
        </p:nvSpPr>
        <p:spPr bwMode="auto">
          <a:xfrm>
            <a:off x="7086600" y="32988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02" name="Line 12"/>
          <p:cNvSpPr>
            <a:spLocks noChangeShapeType="1"/>
          </p:cNvSpPr>
          <p:nvPr/>
        </p:nvSpPr>
        <p:spPr bwMode="auto">
          <a:xfrm flipH="1">
            <a:off x="7048500" y="36290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03" name="AutoShape 13"/>
          <p:cNvSpPr>
            <a:spLocks/>
          </p:cNvSpPr>
          <p:nvPr/>
        </p:nvSpPr>
        <p:spPr bwMode="auto">
          <a:xfrm>
            <a:off x="6921500" y="36544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sp>
        <p:nvSpPr>
          <p:cNvPr id="33804" name="AutoShape 14"/>
          <p:cNvSpPr>
            <a:spLocks/>
          </p:cNvSpPr>
          <p:nvPr/>
        </p:nvSpPr>
        <p:spPr bwMode="auto">
          <a:xfrm>
            <a:off x="5994400" y="45434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05" name="Line 15"/>
          <p:cNvSpPr>
            <a:spLocks noChangeShapeType="1"/>
          </p:cNvSpPr>
          <p:nvPr/>
        </p:nvSpPr>
        <p:spPr bwMode="auto">
          <a:xfrm flipH="1">
            <a:off x="5956300" y="48736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06" name="AutoShape 16"/>
          <p:cNvSpPr>
            <a:spLocks/>
          </p:cNvSpPr>
          <p:nvPr/>
        </p:nvSpPr>
        <p:spPr bwMode="auto">
          <a:xfrm>
            <a:off x="5829300" y="48990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3807" name="AutoShape 17"/>
          <p:cNvSpPr>
            <a:spLocks/>
          </p:cNvSpPr>
          <p:nvPr/>
        </p:nvSpPr>
        <p:spPr bwMode="auto">
          <a:xfrm>
            <a:off x="6692900" y="44545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08" name="Line 18"/>
          <p:cNvSpPr>
            <a:spLocks noChangeShapeType="1"/>
          </p:cNvSpPr>
          <p:nvPr/>
        </p:nvSpPr>
        <p:spPr bwMode="auto">
          <a:xfrm flipH="1">
            <a:off x="6654800" y="47847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09" name="AutoShape 19"/>
          <p:cNvSpPr>
            <a:spLocks/>
          </p:cNvSpPr>
          <p:nvPr/>
        </p:nvSpPr>
        <p:spPr bwMode="auto">
          <a:xfrm>
            <a:off x="6527800" y="48101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3810" name="AutoShape 20"/>
          <p:cNvSpPr>
            <a:spLocks/>
          </p:cNvSpPr>
          <p:nvPr/>
        </p:nvSpPr>
        <p:spPr bwMode="auto">
          <a:xfrm>
            <a:off x="4445000" y="51276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11" name="Line 21"/>
          <p:cNvSpPr>
            <a:spLocks noChangeShapeType="1"/>
          </p:cNvSpPr>
          <p:nvPr/>
        </p:nvSpPr>
        <p:spPr bwMode="auto">
          <a:xfrm flipH="1">
            <a:off x="4406900" y="54578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12" name="AutoShape 22"/>
          <p:cNvSpPr>
            <a:spLocks/>
          </p:cNvSpPr>
          <p:nvPr/>
        </p:nvSpPr>
        <p:spPr bwMode="auto">
          <a:xfrm>
            <a:off x="4279900" y="54832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sp>
        <p:nvSpPr>
          <p:cNvPr id="33813" name="AutoShape 23"/>
          <p:cNvSpPr>
            <a:spLocks/>
          </p:cNvSpPr>
          <p:nvPr/>
        </p:nvSpPr>
        <p:spPr bwMode="auto">
          <a:xfrm>
            <a:off x="4457700" y="59785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14" name="Line 24"/>
          <p:cNvSpPr>
            <a:spLocks noChangeShapeType="1"/>
          </p:cNvSpPr>
          <p:nvPr/>
        </p:nvSpPr>
        <p:spPr bwMode="auto">
          <a:xfrm flipH="1">
            <a:off x="4419600" y="63087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15" name="AutoShape 25"/>
          <p:cNvSpPr>
            <a:spLocks/>
          </p:cNvSpPr>
          <p:nvPr/>
        </p:nvSpPr>
        <p:spPr bwMode="auto">
          <a:xfrm>
            <a:off x="4292600" y="63341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sp>
        <p:nvSpPr>
          <p:cNvPr id="33816" name="AutoShape 26"/>
          <p:cNvSpPr>
            <a:spLocks/>
          </p:cNvSpPr>
          <p:nvPr/>
        </p:nvSpPr>
        <p:spPr bwMode="auto">
          <a:xfrm>
            <a:off x="5054600" y="66262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17" name="Line 27"/>
          <p:cNvSpPr>
            <a:spLocks noChangeShapeType="1"/>
          </p:cNvSpPr>
          <p:nvPr/>
        </p:nvSpPr>
        <p:spPr bwMode="auto">
          <a:xfrm flipH="1">
            <a:off x="5016500" y="69564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18" name="AutoShape 28"/>
          <p:cNvSpPr>
            <a:spLocks/>
          </p:cNvSpPr>
          <p:nvPr/>
        </p:nvSpPr>
        <p:spPr bwMode="auto">
          <a:xfrm>
            <a:off x="4889500" y="69818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3819" name="AutoShape 29"/>
          <p:cNvSpPr>
            <a:spLocks/>
          </p:cNvSpPr>
          <p:nvPr/>
        </p:nvSpPr>
        <p:spPr bwMode="auto">
          <a:xfrm>
            <a:off x="6540500" y="64992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20" name="Line 30"/>
          <p:cNvSpPr>
            <a:spLocks noChangeShapeType="1"/>
          </p:cNvSpPr>
          <p:nvPr/>
        </p:nvSpPr>
        <p:spPr bwMode="auto">
          <a:xfrm flipH="1">
            <a:off x="6502400" y="68294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21" name="AutoShape 31"/>
          <p:cNvSpPr>
            <a:spLocks/>
          </p:cNvSpPr>
          <p:nvPr/>
        </p:nvSpPr>
        <p:spPr bwMode="auto">
          <a:xfrm>
            <a:off x="6375400" y="6854825"/>
            <a:ext cx="190500" cy="139700"/>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3822" name="AutoShape 32"/>
          <p:cNvSpPr>
            <a:spLocks/>
          </p:cNvSpPr>
          <p:nvPr/>
        </p:nvSpPr>
        <p:spPr bwMode="auto">
          <a:xfrm>
            <a:off x="8559800" y="59023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23" name="Line 33"/>
          <p:cNvSpPr>
            <a:spLocks noChangeShapeType="1"/>
          </p:cNvSpPr>
          <p:nvPr/>
        </p:nvSpPr>
        <p:spPr bwMode="auto">
          <a:xfrm flipH="1">
            <a:off x="8521700" y="62325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24" name="AutoShape 34"/>
          <p:cNvSpPr>
            <a:spLocks/>
          </p:cNvSpPr>
          <p:nvPr/>
        </p:nvSpPr>
        <p:spPr bwMode="auto">
          <a:xfrm>
            <a:off x="8394700" y="62579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sp>
        <p:nvSpPr>
          <p:cNvPr id="33825" name="AutoShape 35"/>
          <p:cNvSpPr>
            <a:spLocks/>
          </p:cNvSpPr>
          <p:nvPr/>
        </p:nvSpPr>
        <p:spPr bwMode="auto">
          <a:xfrm>
            <a:off x="7912100" y="42386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26" name="Line 36"/>
          <p:cNvSpPr>
            <a:spLocks noChangeShapeType="1"/>
          </p:cNvSpPr>
          <p:nvPr/>
        </p:nvSpPr>
        <p:spPr bwMode="auto">
          <a:xfrm flipH="1">
            <a:off x="7874000" y="45688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27" name="AutoShape 37"/>
          <p:cNvSpPr>
            <a:spLocks/>
          </p:cNvSpPr>
          <p:nvPr/>
        </p:nvSpPr>
        <p:spPr bwMode="auto">
          <a:xfrm>
            <a:off x="7747000" y="45942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sp>
        <p:nvSpPr>
          <p:cNvPr id="33828" name="AutoShape 38"/>
          <p:cNvSpPr>
            <a:spLocks/>
          </p:cNvSpPr>
          <p:nvPr/>
        </p:nvSpPr>
        <p:spPr bwMode="auto">
          <a:xfrm>
            <a:off x="8458200" y="3362325"/>
            <a:ext cx="406400" cy="406400"/>
          </a:xfrm>
          <a:custGeom>
            <a:avLst/>
            <a:gdLst>
              <a:gd name="T0" fmla="*/ 2147483647 w 22712"/>
              <a:gd name="T1" fmla="*/ 0 h 23880"/>
              <a:gd name="T2" fmla="*/ 2147483647 w 22712"/>
              <a:gd name="T3" fmla="*/ 2147483647 h 23880"/>
              <a:gd name="T4" fmla="*/ 2147483647 w 22712"/>
              <a:gd name="T5" fmla="*/ 2147483647 h 23880"/>
              <a:gd name="T6" fmla="*/ 2147483647 w 22712"/>
              <a:gd name="T7" fmla="*/ 2147483647 h 23880"/>
              <a:gd name="T8" fmla="*/ 2147483647 w 22712"/>
              <a:gd name="T9" fmla="*/ 2147483647 h 23880"/>
              <a:gd name="T10" fmla="*/ 2147483647 w 22712"/>
              <a:gd name="T11" fmla="*/ 2147483647 h 23880"/>
              <a:gd name="T12" fmla="*/ 2147483647 w 22712"/>
              <a:gd name="T13" fmla="*/ 2147483647 h 23880"/>
              <a:gd name="T14" fmla="*/ 2147483647 w 22712"/>
              <a:gd name="T15" fmla="*/ 2147483647 h 23880"/>
              <a:gd name="T16" fmla="*/ 2147483647 w 22712"/>
              <a:gd name="T17" fmla="*/ 2147483647 h 23880"/>
              <a:gd name="T18" fmla="*/ 2147483647 w 22712"/>
              <a:gd name="T19" fmla="*/ 2147483647 h 23880"/>
              <a:gd name="T20" fmla="*/ 2147483647 w 22712"/>
              <a:gd name="T21" fmla="*/ 0 h 23880"/>
              <a:gd name="T22" fmla="*/ 2147483647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3829" name="Line 39"/>
          <p:cNvSpPr>
            <a:spLocks noChangeShapeType="1"/>
          </p:cNvSpPr>
          <p:nvPr/>
        </p:nvSpPr>
        <p:spPr bwMode="auto">
          <a:xfrm flipH="1">
            <a:off x="8420100" y="3692525"/>
            <a:ext cx="152400" cy="101600"/>
          </a:xfrm>
          <a:prstGeom prst="line">
            <a:avLst/>
          </a:prstGeom>
          <a:noFill/>
          <a:ln w="38100">
            <a:solidFill>
              <a:srgbClr val="86CD4D"/>
            </a:solidFill>
            <a:round/>
            <a:headEnd/>
            <a:tailEnd/>
          </a:ln>
        </p:spPr>
        <p:txBody>
          <a:bodyPr lIns="0" tIns="0" rIns="0" bIns="0"/>
          <a:lstStyle/>
          <a:p>
            <a:endParaRPr lang="en-US" dirty="0"/>
          </a:p>
        </p:txBody>
      </p:sp>
      <p:sp>
        <p:nvSpPr>
          <p:cNvPr id="33830" name="AutoShape 40"/>
          <p:cNvSpPr>
            <a:spLocks/>
          </p:cNvSpPr>
          <p:nvPr/>
        </p:nvSpPr>
        <p:spPr bwMode="auto">
          <a:xfrm>
            <a:off x="8293100" y="3717925"/>
            <a:ext cx="190500" cy="139700"/>
          </a:xfrm>
          <a:prstGeom prst="triangle">
            <a:avLst>
              <a:gd name="adj" fmla="val 50000"/>
            </a:avLst>
          </a:prstGeom>
          <a:solidFill>
            <a:srgbClr val="FF0000"/>
          </a:solidFill>
          <a:ln w="12700">
            <a:noFill/>
            <a:round/>
            <a:headEnd/>
            <a:tailEnd/>
          </a:ln>
        </p:spPr>
        <p:txBody>
          <a:bodyPr lIns="0" tIns="0" rIns="0" bIns="0"/>
          <a:lstStyle/>
          <a:p>
            <a:endParaRPr lang="en-US" dirty="0"/>
          </a:p>
        </p:txBody>
      </p:sp>
      <p:grpSp>
        <p:nvGrpSpPr>
          <p:cNvPr id="3" name="Group 109"/>
          <p:cNvGrpSpPr>
            <a:grpSpLocks/>
          </p:cNvGrpSpPr>
          <p:nvPr/>
        </p:nvGrpSpPr>
        <p:grpSpPr bwMode="auto">
          <a:xfrm>
            <a:off x="3860800" y="3641725"/>
            <a:ext cx="4721225" cy="3651250"/>
            <a:chOff x="0" y="0"/>
            <a:chExt cx="2974" cy="2300"/>
          </a:xfrm>
        </p:grpSpPr>
        <p:grpSp>
          <p:nvGrpSpPr>
            <p:cNvPr id="4" name="Group 106"/>
            <p:cNvGrpSpPr>
              <a:grpSpLocks/>
            </p:cNvGrpSpPr>
            <p:nvPr/>
          </p:nvGrpSpPr>
          <p:grpSpPr bwMode="auto">
            <a:xfrm>
              <a:off x="72" y="0"/>
              <a:ext cx="2902" cy="2300"/>
              <a:chOff x="0" y="0"/>
              <a:chExt cx="2902" cy="2300"/>
            </a:xfrm>
          </p:grpSpPr>
          <p:grpSp>
            <p:nvGrpSpPr>
              <p:cNvPr id="5" name="Group 45"/>
              <p:cNvGrpSpPr>
                <a:grpSpLocks/>
              </p:cNvGrpSpPr>
              <p:nvPr/>
            </p:nvGrpSpPr>
            <p:grpSpPr bwMode="auto">
              <a:xfrm>
                <a:off x="0" y="84"/>
                <a:ext cx="294" cy="204"/>
                <a:chOff x="0" y="0"/>
                <a:chExt cx="294" cy="204"/>
              </a:xfrm>
            </p:grpSpPr>
            <p:sp>
              <p:nvSpPr>
                <p:cNvPr id="33908" name="Oval 4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909" name="Line 4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910" name="Line 4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911" name="Line 4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6" name="Group 50"/>
              <p:cNvGrpSpPr>
                <a:grpSpLocks/>
              </p:cNvGrpSpPr>
              <p:nvPr/>
            </p:nvGrpSpPr>
            <p:grpSpPr bwMode="auto">
              <a:xfrm>
                <a:off x="992" y="0"/>
                <a:ext cx="294" cy="204"/>
                <a:chOff x="0" y="0"/>
                <a:chExt cx="294" cy="204"/>
              </a:xfrm>
            </p:grpSpPr>
            <p:sp>
              <p:nvSpPr>
                <p:cNvPr id="33904" name="Oval 4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905" name="Line 4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906" name="Line 4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907" name="Line 4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7" name="Group 55"/>
              <p:cNvGrpSpPr>
                <a:grpSpLocks/>
              </p:cNvGrpSpPr>
              <p:nvPr/>
            </p:nvGrpSpPr>
            <p:grpSpPr bwMode="auto">
              <a:xfrm>
                <a:off x="1672" y="0"/>
                <a:ext cx="294" cy="204"/>
                <a:chOff x="0" y="0"/>
                <a:chExt cx="294" cy="204"/>
              </a:xfrm>
            </p:grpSpPr>
            <p:sp>
              <p:nvSpPr>
                <p:cNvPr id="33900" name="Oval 5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901" name="Line 5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902" name="Line 5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903" name="Line 5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8" name="Group 60"/>
              <p:cNvGrpSpPr>
                <a:grpSpLocks/>
              </p:cNvGrpSpPr>
              <p:nvPr/>
            </p:nvGrpSpPr>
            <p:grpSpPr bwMode="auto">
              <a:xfrm>
                <a:off x="2536" y="40"/>
                <a:ext cx="294" cy="204"/>
                <a:chOff x="0" y="0"/>
                <a:chExt cx="294" cy="204"/>
              </a:xfrm>
            </p:grpSpPr>
            <p:sp>
              <p:nvSpPr>
                <p:cNvPr id="33896" name="Oval 5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97" name="Line 5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98" name="Line 5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99" name="Line 5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9" name="Group 65"/>
              <p:cNvGrpSpPr>
                <a:grpSpLocks/>
              </p:cNvGrpSpPr>
              <p:nvPr/>
            </p:nvGrpSpPr>
            <p:grpSpPr bwMode="auto">
              <a:xfrm>
                <a:off x="2200" y="592"/>
                <a:ext cx="294" cy="204"/>
                <a:chOff x="0" y="0"/>
                <a:chExt cx="294" cy="204"/>
              </a:xfrm>
            </p:grpSpPr>
            <p:sp>
              <p:nvSpPr>
                <p:cNvPr id="33892" name="Oval 6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93" name="Line 6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94" name="Line 6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95" name="Line 6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0" name="Group 70"/>
              <p:cNvGrpSpPr>
                <a:grpSpLocks/>
              </p:cNvGrpSpPr>
              <p:nvPr/>
            </p:nvGrpSpPr>
            <p:grpSpPr bwMode="auto">
              <a:xfrm>
                <a:off x="2608" y="1640"/>
                <a:ext cx="294" cy="204"/>
                <a:chOff x="0" y="0"/>
                <a:chExt cx="294" cy="204"/>
              </a:xfrm>
            </p:grpSpPr>
            <p:sp>
              <p:nvSpPr>
                <p:cNvPr id="33888" name="Oval 6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89" name="Line 6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90" name="Line 6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91" name="Line 6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1" name="Group 75"/>
              <p:cNvGrpSpPr>
                <a:grpSpLocks/>
              </p:cNvGrpSpPr>
              <p:nvPr/>
            </p:nvGrpSpPr>
            <p:grpSpPr bwMode="auto">
              <a:xfrm>
                <a:off x="1912" y="1504"/>
                <a:ext cx="294" cy="204"/>
                <a:chOff x="0" y="0"/>
                <a:chExt cx="294" cy="204"/>
              </a:xfrm>
            </p:grpSpPr>
            <p:sp>
              <p:nvSpPr>
                <p:cNvPr id="33884" name="Oval 7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85" name="Line 7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86" name="Line 7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87" name="Line 7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2" name="Group 80"/>
              <p:cNvGrpSpPr>
                <a:grpSpLocks/>
              </p:cNvGrpSpPr>
              <p:nvPr/>
            </p:nvGrpSpPr>
            <p:grpSpPr bwMode="auto">
              <a:xfrm>
                <a:off x="1336" y="2016"/>
                <a:ext cx="294" cy="204"/>
                <a:chOff x="0" y="0"/>
                <a:chExt cx="294" cy="204"/>
              </a:xfrm>
            </p:grpSpPr>
            <p:sp>
              <p:nvSpPr>
                <p:cNvPr id="33880" name="Oval 7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81" name="Line 7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82" name="Line 7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83" name="Line 7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3" name="Group 85"/>
              <p:cNvGrpSpPr>
                <a:grpSpLocks/>
              </p:cNvGrpSpPr>
              <p:nvPr/>
            </p:nvGrpSpPr>
            <p:grpSpPr bwMode="auto">
              <a:xfrm>
                <a:off x="400" y="2096"/>
                <a:ext cx="294" cy="204"/>
                <a:chOff x="0" y="0"/>
                <a:chExt cx="294" cy="204"/>
              </a:xfrm>
            </p:grpSpPr>
            <p:sp>
              <p:nvSpPr>
                <p:cNvPr id="33876" name="Oval 8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77" name="Line 8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78" name="Line 8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79" name="Line 8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4" name="Group 90"/>
              <p:cNvGrpSpPr>
                <a:grpSpLocks/>
              </p:cNvGrpSpPr>
              <p:nvPr/>
            </p:nvGrpSpPr>
            <p:grpSpPr bwMode="auto">
              <a:xfrm>
                <a:off x="24" y="1688"/>
                <a:ext cx="294" cy="204"/>
                <a:chOff x="0" y="0"/>
                <a:chExt cx="294" cy="204"/>
              </a:xfrm>
            </p:grpSpPr>
            <p:sp>
              <p:nvSpPr>
                <p:cNvPr id="33872" name="Oval 8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73" name="Line 8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74" name="Line 8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75" name="Line 8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5" name="Group 95"/>
              <p:cNvGrpSpPr>
                <a:grpSpLocks/>
              </p:cNvGrpSpPr>
              <p:nvPr/>
            </p:nvGrpSpPr>
            <p:grpSpPr bwMode="auto">
              <a:xfrm>
                <a:off x="16" y="1152"/>
                <a:ext cx="294" cy="204"/>
                <a:chOff x="0" y="0"/>
                <a:chExt cx="294" cy="204"/>
              </a:xfrm>
            </p:grpSpPr>
            <p:sp>
              <p:nvSpPr>
                <p:cNvPr id="33868" name="Oval 9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69" name="Line 9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70" name="Line 9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71" name="Line 9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6" name="Group 100"/>
              <p:cNvGrpSpPr>
                <a:grpSpLocks/>
              </p:cNvGrpSpPr>
              <p:nvPr/>
            </p:nvGrpSpPr>
            <p:grpSpPr bwMode="auto">
              <a:xfrm>
                <a:off x="1440" y="728"/>
                <a:ext cx="294" cy="204"/>
                <a:chOff x="0" y="0"/>
                <a:chExt cx="294" cy="204"/>
              </a:xfrm>
            </p:grpSpPr>
            <p:sp>
              <p:nvSpPr>
                <p:cNvPr id="33864" name="Oval 9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65" name="Line 9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66" name="Line 9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67" name="Line 9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nvGrpSpPr>
              <p:cNvPr id="17" name="Group 105"/>
              <p:cNvGrpSpPr>
                <a:grpSpLocks/>
              </p:cNvGrpSpPr>
              <p:nvPr/>
            </p:nvGrpSpPr>
            <p:grpSpPr bwMode="auto">
              <a:xfrm>
                <a:off x="992" y="784"/>
                <a:ext cx="294" cy="204"/>
                <a:chOff x="0" y="0"/>
                <a:chExt cx="294" cy="204"/>
              </a:xfrm>
            </p:grpSpPr>
            <p:sp>
              <p:nvSpPr>
                <p:cNvPr id="33860" name="Oval 10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3861" name="Line 10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3862" name="Line 10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3863" name="Line 10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sp>
          <p:nvSpPr>
            <p:cNvPr id="33845" name="Rectangle 107"/>
            <p:cNvSpPr>
              <a:spLocks/>
            </p:cNvSpPr>
            <p:nvPr/>
          </p:nvSpPr>
          <p:spPr bwMode="auto">
            <a:xfrm>
              <a:off x="0" y="400"/>
              <a:ext cx="984" cy="536"/>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Magnetic bead</a:t>
              </a:r>
            </a:p>
          </p:txBody>
        </p:sp>
        <p:sp>
          <p:nvSpPr>
            <p:cNvPr id="33846" name="Line 108"/>
            <p:cNvSpPr>
              <a:spLocks noChangeShapeType="1"/>
            </p:cNvSpPr>
            <p:nvPr/>
          </p:nvSpPr>
          <p:spPr bwMode="auto">
            <a:xfrm flipH="1">
              <a:off x="848" y="240"/>
              <a:ext cx="176" cy="232"/>
            </a:xfrm>
            <a:prstGeom prst="line">
              <a:avLst/>
            </a:prstGeom>
            <a:noFill/>
            <a:ln w="19050">
              <a:solidFill>
                <a:schemeClr val="tx1"/>
              </a:solidFill>
              <a:round/>
              <a:headEnd type="arrow" w="med" len="med"/>
              <a:tailEnd/>
            </a:ln>
          </p:spPr>
          <p:txBody>
            <a:bodyPr lIns="0" tIns="0" rIns="0" bIns="0"/>
            <a:lstStyle/>
            <a:p>
              <a:endParaRPr lang="en-US" dirty="0"/>
            </a:p>
          </p:txBody>
        </p:sp>
      </p:grpSp>
      <p:grpSp>
        <p:nvGrpSpPr>
          <p:cNvPr id="18" name="Group 116"/>
          <p:cNvGrpSpPr>
            <a:grpSpLocks/>
          </p:cNvGrpSpPr>
          <p:nvPr/>
        </p:nvGrpSpPr>
        <p:grpSpPr bwMode="auto">
          <a:xfrm>
            <a:off x="-1349375" y="5013325"/>
            <a:ext cx="14608175" cy="1511300"/>
            <a:chOff x="0" y="0"/>
            <a:chExt cx="9202" cy="952"/>
          </a:xfrm>
        </p:grpSpPr>
        <p:sp>
          <p:nvSpPr>
            <p:cNvPr id="33841" name="Rectangle 113"/>
            <p:cNvSpPr>
              <a:spLocks/>
            </p:cNvSpPr>
            <p:nvPr/>
          </p:nvSpPr>
          <p:spPr bwMode="auto">
            <a:xfrm>
              <a:off x="1040" y="656"/>
              <a:ext cx="1468" cy="296"/>
            </a:xfrm>
            <a:prstGeom prst="rect">
              <a:avLst/>
            </a:prstGeom>
            <a:noFill/>
            <a:ln w="12700">
              <a:noFill/>
              <a:miter lim="800000"/>
              <a:headEnd/>
              <a:tailEnd/>
            </a:ln>
          </p:spPr>
          <p:txBody>
            <a:bodyPr wrap="none" lIns="0" tIns="0" rIns="40639" bIns="0">
              <a:spAutoFit/>
            </a:bodyPr>
            <a:lstStyle/>
            <a:p>
              <a:pPr marL="39688"/>
              <a:r>
                <a:rPr lang="en-US" sz="2500" dirty="0">
                  <a:solidFill>
                    <a:schemeClr val="tx1"/>
                  </a:solidFill>
                  <a:latin typeface="Helvetica Neue" charset="0"/>
                  <a:ea typeface="Helvetica Neue" charset="0"/>
                  <a:cs typeface="Helvetica Neue" charset="0"/>
                  <a:sym typeface="Helvetica Neue" charset="0"/>
                </a:rPr>
                <a:t>Magnetic poles</a:t>
              </a:r>
            </a:p>
          </p:txBody>
        </p:sp>
        <p:sp>
          <p:nvSpPr>
            <p:cNvPr id="33842" name="Line 114"/>
            <p:cNvSpPr>
              <a:spLocks noChangeShapeType="1"/>
            </p:cNvSpPr>
            <p:nvPr/>
          </p:nvSpPr>
          <p:spPr bwMode="auto">
            <a:xfrm flipH="1">
              <a:off x="0" y="0"/>
              <a:ext cx="2301" cy="5"/>
            </a:xfrm>
            <a:prstGeom prst="line">
              <a:avLst/>
            </a:prstGeom>
            <a:noFill/>
            <a:ln w="508000">
              <a:solidFill>
                <a:srgbClr val="808080"/>
              </a:solidFill>
              <a:round/>
              <a:headEnd type="oval" w="med" len="med"/>
              <a:tailEnd/>
            </a:ln>
          </p:spPr>
          <p:txBody>
            <a:bodyPr lIns="0" tIns="0" rIns="0" bIns="0"/>
            <a:lstStyle/>
            <a:p>
              <a:endParaRPr lang="en-US" dirty="0"/>
            </a:p>
          </p:txBody>
        </p:sp>
        <p:sp>
          <p:nvSpPr>
            <p:cNvPr id="33843" name="Line 115"/>
            <p:cNvSpPr>
              <a:spLocks noChangeShapeType="1"/>
            </p:cNvSpPr>
            <p:nvPr/>
          </p:nvSpPr>
          <p:spPr bwMode="auto">
            <a:xfrm>
              <a:off x="7602" y="2"/>
              <a:ext cx="1600" cy="8"/>
            </a:xfrm>
            <a:prstGeom prst="line">
              <a:avLst/>
            </a:prstGeom>
            <a:noFill/>
            <a:ln w="508000">
              <a:solidFill>
                <a:srgbClr val="808080"/>
              </a:solidFill>
              <a:round/>
              <a:headEnd type="oval" w="med" len="med"/>
              <a:tailEnd/>
            </a:ln>
          </p:spPr>
          <p:txBody>
            <a:bodyPr lIns="0" tIns="0" rIns="0" bIns="0"/>
            <a:lstStyle/>
            <a:p>
              <a:endParaRPr lang="en-US" dirty="0"/>
            </a:p>
          </p:txBody>
        </p:sp>
      </p:grpSp>
      <p:grpSp>
        <p:nvGrpSpPr>
          <p:cNvPr id="19" name="Group 120"/>
          <p:cNvGrpSpPr>
            <a:grpSpLocks/>
          </p:cNvGrpSpPr>
          <p:nvPr/>
        </p:nvGrpSpPr>
        <p:grpSpPr bwMode="auto">
          <a:xfrm>
            <a:off x="3322638" y="2306638"/>
            <a:ext cx="6367462" cy="5237162"/>
            <a:chOff x="0" y="0"/>
            <a:chExt cx="4010" cy="3298"/>
          </a:xfrm>
        </p:grpSpPr>
        <p:sp>
          <p:nvSpPr>
            <p:cNvPr id="33838" name="Line 117"/>
            <p:cNvSpPr>
              <a:spLocks noChangeShapeType="1"/>
            </p:cNvSpPr>
            <p:nvPr/>
          </p:nvSpPr>
          <p:spPr bwMode="auto">
            <a:xfrm>
              <a:off x="0" y="2"/>
              <a:ext cx="10" cy="3275"/>
            </a:xfrm>
            <a:prstGeom prst="line">
              <a:avLst/>
            </a:prstGeom>
            <a:noFill/>
            <a:ln w="50800">
              <a:solidFill>
                <a:schemeClr val="tx1"/>
              </a:solidFill>
              <a:round/>
              <a:headEnd/>
              <a:tailEnd/>
            </a:ln>
          </p:spPr>
          <p:txBody>
            <a:bodyPr lIns="0" tIns="0" rIns="0" bIns="0"/>
            <a:lstStyle/>
            <a:p>
              <a:endParaRPr lang="en-US" dirty="0"/>
            </a:p>
          </p:txBody>
        </p:sp>
        <p:sp>
          <p:nvSpPr>
            <p:cNvPr id="33839" name="Line 118"/>
            <p:cNvSpPr>
              <a:spLocks noChangeShapeType="1"/>
            </p:cNvSpPr>
            <p:nvPr/>
          </p:nvSpPr>
          <p:spPr bwMode="auto">
            <a:xfrm>
              <a:off x="3994" y="0"/>
              <a:ext cx="11" cy="3274"/>
            </a:xfrm>
            <a:prstGeom prst="line">
              <a:avLst/>
            </a:prstGeom>
            <a:noFill/>
            <a:ln w="50800">
              <a:solidFill>
                <a:schemeClr val="tx1"/>
              </a:solidFill>
              <a:round/>
              <a:headEnd/>
              <a:tailEnd/>
            </a:ln>
          </p:spPr>
          <p:txBody>
            <a:bodyPr lIns="0" tIns="0" rIns="0" bIns="0"/>
            <a:lstStyle/>
            <a:p>
              <a:endParaRPr lang="en-US" dirty="0"/>
            </a:p>
          </p:txBody>
        </p:sp>
        <p:sp>
          <p:nvSpPr>
            <p:cNvPr id="33840" name="Line 119"/>
            <p:cNvSpPr>
              <a:spLocks noChangeShapeType="1"/>
            </p:cNvSpPr>
            <p:nvPr/>
          </p:nvSpPr>
          <p:spPr bwMode="auto">
            <a:xfrm flipH="1">
              <a:off x="0" y="3288"/>
              <a:ext cx="4010" cy="10"/>
            </a:xfrm>
            <a:prstGeom prst="line">
              <a:avLst/>
            </a:prstGeom>
            <a:noFill/>
            <a:ln w="50800">
              <a:solidFill>
                <a:schemeClr val="tx1"/>
              </a:solidFill>
              <a:round/>
              <a:headEnd/>
              <a:tailEnd/>
            </a:ln>
          </p:spPr>
          <p:txBody>
            <a:bodyPr lIns="0" tIns="0" rIns="0" bIns="0"/>
            <a:lstStyle/>
            <a:p>
              <a:endParaRPr lang="en-US" dirty="0"/>
            </a:p>
          </p:txBody>
        </p:sp>
      </p:grpSp>
      <p:sp>
        <p:nvSpPr>
          <p:cNvPr id="33837" name="Oval 121"/>
          <p:cNvSpPr>
            <a:spLocks/>
          </p:cNvSpPr>
          <p:nvPr/>
        </p:nvSpPr>
        <p:spPr bwMode="auto">
          <a:xfrm>
            <a:off x="5511800" y="4175125"/>
            <a:ext cx="1765300" cy="1663700"/>
          </a:xfrm>
          <a:prstGeom prst="ellipse">
            <a:avLst/>
          </a:prstGeom>
          <a:solidFill>
            <a:schemeClr val="accent5">
              <a:lumMod val="50000"/>
              <a:alpha val="36862"/>
            </a:schemeClr>
          </a:solidFill>
          <a:ln w="101600">
            <a:noFill/>
            <a:round/>
            <a:headEnd/>
            <a:tailEnd/>
          </a:ln>
        </p:spPr>
        <p:txBody>
          <a:bodyPr lIns="0" tIns="0" rIns="0" bIns="0"/>
          <a:lstStyle/>
          <a:p>
            <a:endParaRPr lang="en-US" dirty="0"/>
          </a:p>
        </p:txBody>
      </p:sp>
      <p:grpSp>
        <p:nvGrpSpPr>
          <p:cNvPr id="126" name="Group 125"/>
          <p:cNvGrpSpPr/>
          <p:nvPr/>
        </p:nvGrpSpPr>
        <p:grpSpPr>
          <a:xfrm>
            <a:off x="5245006" y="5991225"/>
            <a:ext cx="444594" cy="431800"/>
            <a:chOff x="5245006" y="5991225"/>
            <a:chExt cx="444594" cy="431800"/>
          </a:xfrm>
        </p:grpSpPr>
        <p:sp>
          <p:nvSpPr>
            <p:cNvPr id="127"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28"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29" name="Group 128"/>
          <p:cNvGrpSpPr/>
          <p:nvPr/>
        </p:nvGrpSpPr>
        <p:grpSpPr>
          <a:xfrm>
            <a:off x="8483157" y="5407025"/>
            <a:ext cx="444594" cy="431800"/>
            <a:chOff x="5245006" y="5991225"/>
            <a:chExt cx="444594" cy="431800"/>
          </a:xfrm>
        </p:grpSpPr>
        <p:sp>
          <p:nvSpPr>
            <p:cNvPr id="130"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31"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32" name="Group 131"/>
          <p:cNvGrpSpPr/>
          <p:nvPr/>
        </p:nvGrpSpPr>
        <p:grpSpPr>
          <a:xfrm>
            <a:off x="6417818" y="5300726"/>
            <a:ext cx="444594" cy="431800"/>
            <a:chOff x="5245006" y="5991225"/>
            <a:chExt cx="444594" cy="431800"/>
          </a:xfrm>
        </p:grpSpPr>
        <p:sp>
          <p:nvSpPr>
            <p:cNvPr id="134"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35"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36" name="Group 135"/>
          <p:cNvGrpSpPr/>
          <p:nvPr/>
        </p:nvGrpSpPr>
        <p:grpSpPr>
          <a:xfrm>
            <a:off x="7353300" y="3866134"/>
            <a:ext cx="444594" cy="431800"/>
            <a:chOff x="5245006" y="5991225"/>
            <a:chExt cx="444594" cy="431800"/>
          </a:xfrm>
        </p:grpSpPr>
        <p:sp>
          <p:nvSpPr>
            <p:cNvPr id="137"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38"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39" name="Group 138"/>
          <p:cNvGrpSpPr/>
          <p:nvPr/>
        </p:nvGrpSpPr>
        <p:grpSpPr>
          <a:xfrm>
            <a:off x="6527800" y="2840038"/>
            <a:ext cx="444594" cy="431800"/>
            <a:chOff x="5245006" y="5991225"/>
            <a:chExt cx="444594" cy="431800"/>
          </a:xfrm>
        </p:grpSpPr>
        <p:sp>
          <p:nvSpPr>
            <p:cNvPr id="140"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41"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sp>
        <p:nvSpPr>
          <p:cNvPr id="142" name="Line 6"/>
          <p:cNvSpPr>
            <a:spLocks noChangeShapeType="1"/>
          </p:cNvSpPr>
          <p:nvPr/>
        </p:nvSpPr>
        <p:spPr bwMode="auto">
          <a:xfrm flipH="1">
            <a:off x="3322638" y="6410325"/>
            <a:ext cx="1841392" cy="1607870"/>
          </a:xfrm>
          <a:prstGeom prst="line">
            <a:avLst/>
          </a:prstGeom>
          <a:noFill/>
          <a:ln w="25400">
            <a:solidFill>
              <a:schemeClr val="tx1"/>
            </a:solidFill>
            <a:round/>
            <a:headEnd type="arrow" w="med" len="med"/>
            <a:tailEnd/>
          </a:ln>
        </p:spPr>
        <p:txBody>
          <a:bodyPr lIns="0" tIns="0" rIns="0" bIns="0"/>
          <a:lstStyle/>
          <a:p>
            <a:endParaRPr lang="en-US" dirty="0"/>
          </a:p>
        </p:txBody>
      </p:sp>
      <p:sp>
        <p:nvSpPr>
          <p:cNvPr id="143" name="Rectangle 19"/>
          <p:cNvSpPr>
            <a:spLocks/>
          </p:cNvSpPr>
          <p:nvPr/>
        </p:nvSpPr>
        <p:spPr bwMode="auto">
          <a:xfrm>
            <a:off x="1701800" y="8018195"/>
            <a:ext cx="1892701" cy="1085850"/>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Unbound fluorescent marker</a:t>
            </a:r>
          </a:p>
        </p:txBody>
      </p:sp>
      <p:sp>
        <p:nvSpPr>
          <p:cNvPr id="144" name="Rectangle 5"/>
          <p:cNvSpPr>
            <a:spLocks noChangeArrowheads="1"/>
          </p:cNvSpPr>
          <p:nvPr/>
        </p:nvSpPr>
        <p:spPr bwMode="auto">
          <a:xfrm>
            <a:off x="-50800" y="9372600"/>
            <a:ext cx="11304172" cy="48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24130" tIns="62065" rIns="124130" bIns="62065">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charset="0"/>
              </a:defRPr>
            </a:lvl9pPr>
          </a:lstStyle>
          <a:p>
            <a:pPr algn="l" rtl="0"/>
            <a:r>
              <a:rPr lang="en-US" altLang="he-IL" sz="2200" baseline="30000">
                <a:cs typeface="Levenim MT" pitchFamily="2" charset="-79"/>
              </a:rPr>
              <a:t>[1]</a:t>
            </a:r>
            <a:r>
              <a:rPr lang="en-US" altLang="he-IL" sz="2200">
                <a:cs typeface="Levenim MT" pitchFamily="2" charset="-79"/>
              </a:rPr>
              <a:t> </a:t>
            </a:r>
            <a:r>
              <a:rPr lang="en-US" altLang="he-IL" sz="2200" baseline="30000">
                <a:cs typeface="Levenim MT" pitchFamily="2" charset="-79"/>
              </a:rPr>
              <a:t> </a:t>
            </a:r>
            <a:r>
              <a:rPr lang="en-US" altLang="he-IL" sz="2200"/>
              <a:t>A</a:t>
            </a:r>
            <a:r>
              <a:rPr lang="en-US" altLang="en-US" sz="2200"/>
              <a:t>. Danielli et al., </a:t>
            </a:r>
            <a:r>
              <a:rPr lang="en-US" altLang="en-US" sz="2200" i="1"/>
              <a:t>Optics Express</a:t>
            </a:r>
            <a:r>
              <a:rPr lang="en-US" altLang="en-US" sz="2200"/>
              <a:t>, </a:t>
            </a:r>
            <a:r>
              <a:rPr lang="en-US" altLang="en-US" sz="2200" b="1"/>
              <a:t>16</a:t>
            </a:r>
            <a:r>
              <a:rPr lang="en-US" altLang="en-US" sz="2200"/>
              <a:t>, 19253-19259 (2008)</a:t>
            </a:r>
            <a:endParaRPr lang="en-US" altLang="he-IL" sz="2200">
              <a:cs typeface="Levenim MT" pitchFamily="2" charset="-79"/>
            </a:endParaRPr>
          </a:p>
        </p:txBody>
      </p:sp>
      <p:sp>
        <p:nvSpPr>
          <p:cNvPr id="147" name="Rectangle 2"/>
          <p:cNvSpPr txBox="1">
            <a:spLocks noChangeArrowheads="1"/>
          </p:cNvSpPr>
          <p:nvPr/>
        </p:nvSpPr>
        <p:spPr bwMode="auto">
          <a:xfrm>
            <a:off x="729817" y="429399"/>
            <a:ext cx="11586258" cy="6437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600"/>
              </a:spcBef>
              <a:spcAft>
                <a:spcPts val="600"/>
              </a:spcAft>
              <a:defRPr sz="40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dirty="0"/>
              <a:t>Magnetic Modulation </a:t>
            </a:r>
            <a:r>
              <a:rPr lang="en-US" dirty="0" err="1"/>
              <a:t>Biosensing</a:t>
            </a:r>
            <a:r>
              <a:rPr lang="en-US" dirty="0"/>
              <a:t> (MMB)</a:t>
            </a:r>
          </a:p>
        </p:txBody>
      </p:sp>
    </p:spTree>
    <p:extLst>
      <p:ext uri="{BB962C8B-B14F-4D97-AF65-F5344CB8AC3E}">
        <p14:creationId xmlns:p14="http://schemas.microsoft.com/office/powerpoint/2010/main" val="3437229871"/>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0" name="Oval 133"/>
          <p:cNvSpPr>
            <a:spLocks/>
          </p:cNvSpPr>
          <p:nvPr/>
        </p:nvSpPr>
        <p:spPr bwMode="auto">
          <a:xfrm>
            <a:off x="5511800" y="4191000"/>
            <a:ext cx="1765300" cy="1663700"/>
          </a:xfrm>
          <a:prstGeom prst="ellipse">
            <a:avLst/>
          </a:prstGeom>
          <a:solidFill>
            <a:schemeClr val="accent5">
              <a:lumMod val="50000"/>
              <a:alpha val="36862"/>
            </a:schemeClr>
          </a:solidFill>
          <a:ln w="101600">
            <a:noFill/>
            <a:round/>
            <a:headEnd/>
            <a:tailEnd/>
          </a:ln>
        </p:spPr>
        <p:txBody>
          <a:bodyPr lIns="0" tIns="0" rIns="0" bIns="0"/>
          <a:lstStyle/>
          <a:p>
            <a:endParaRPr lang="en-US" dirty="0"/>
          </a:p>
        </p:txBody>
      </p:sp>
      <p:sp>
        <p:nvSpPr>
          <p:cNvPr id="31745" name="Line 1"/>
          <p:cNvSpPr>
            <a:spLocks noChangeShapeType="1"/>
          </p:cNvSpPr>
          <p:nvPr/>
        </p:nvSpPr>
        <p:spPr bwMode="auto">
          <a:xfrm>
            <a:off x="10750550" y="5032375"/>
            <a:ext cx="2541588" cy="12700"/>
          </a:xfrm>
          <a:prstGeom prst="line">
            <a:avLst/>
          </a:prstGeom>
          <a:noFill/>
          <a:ln w="508000" cap="flat">
            <a:solidFill>
              <a:srgbClr val="000000"/>
            </a:solidFill>
            <a:prstDash val="solid"/>
            <a:round/>
            <a:headEnd type="oval" w="med" len="med"/>
            <a:tailEnd type="none" w="med" len="med"/>
          </a:ln>
          <a:effectLst>
            <a:outerShdw blurRad="127000" dist="177799" dir="10919998" algn="ctr" rotWithShape="0">
              <a:srgbClr val="0EBA57">
                <a:alpha val="75000"/>
              </a:srgbClr>
            </a:outerShdw>
          </a:effectLst>
          <a:extLst/>
        </p:spPr>
        <p:txBody>
          <a:bodyPr lIns="0" tIns="0" rIns="0" bIns="0"/>
          <a:lstStyle/>
          <a:p>
            <a:pPr>
              <a:defRPr/>
            </a:pPr>
            <a:endParaRPr lang="en-US" dirty="0"/>
          </a:p>
        </p:txBody>
      </p:sp>
      <p:sp>
        <p:nvSpPr>
          <p:cNvPr id="31746" name="Line 2"/>
          <p:cNvSpPr>
            <a:spLocks noChangeShapeType="1"/>
          </p:cNvSpPr>
          <p:nvPr/>
        </p:nvSpPr>
        <p:spPr bwMode="auto">
          <a:xfrm flipH="1">
            <a:off x="-1384300" y="5029200"/>
            <a:ext cx="3652838" cy="7938"/>
          </a:xfrm>
          <a:prstGeom prst="line">
            <a:avLst/>
          </a:prstGeom>
          <a:noFill/>
          <a:ln w="508000" cap="flat">
            <a:solidFill>
              <a:srgbClr val="020202"/>
            </a:solidFill>
            <a:prstDash val="solid"/>
            <a:round/>
            <a:headEnd type="oval" w="med" len="med"/>
            <a:tailEnd type="none" w="med" len="med"/>
          </a:ln>
          <a:effectLst>
            <a:outerShdw blurRad="127000" dist="177799" dir="21480002" algn="ctr" rotWithShape="0">
              <a:srgbClr val="0EBA57">
                <a:alpha val="75000"/>
              </a:srgbClr>
            </a:outerShdw>
          </a:effectLst>
          <a:extLst/>
        </p:spPr>
        <p:txBody>
          <a:bodyPr lIns="0" tIns="0" rIns="0" bIns="0"/>
          <a:lstStyle/>
          <a:p>
            <a:pPr>
              <a:defRPr/>
            </a:pPr>
            <a:endParaRPr lang="en-US" dirty="0"/>
          </a:p>
        </p:txBody>
      </p:sp>
      <p:grpSp>
        <p:nvGrpSpPr>
          <p:cNvPr id="2" name="Group 11"/>
          <p:cNvGrpSpPr>
            <a:grpSpLocks/>
          </p:cNvGrpSpPr>
          <p:nvPr/>
        </p:nvGrpSpPr>
        <p:grpSpPr bwMode="auto">
          <a:xfrm>
            <a:off x="7010400" y="5702300"/>
            <a:ext cx="850900" cy="666750"/>
            <a:chOff x="0" y="0"/>
            <a:chExt cx="536" cy="420"/>
          </a:xfrm>
        </p:grpSpPr>
        <p:grpSp>
          <p:nvGrpSpPr>
            <p:cNvPr id="3" name="Group 7"/>
            <p:cNvGrpSpPr>
              <a:grpSpLocks/>
            </p:cNvGrpSpPr>
            <p:nvPr/>
          </p:nvGrpSpPr>
          <p:grpSpPr bwMode="auto">
            <a:xfrm>
              <a:off x="0" y="216"/>
              <a:ext cx="294" cy="204"/>
              <a:chOff x="0" y="0"/>
              <a:chExt cx="294" cy="204"/>
            </a:xfrm>
          </p:grpSpPr>
          <p:sp>
            <p:nvSpPr>
              <p:cNvPr id="34947" name="Oval 3"/>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948" name="Line 4"/>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949" name="Line 5"/>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950" name="Line 6"/>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944" name="AutoShape 8"/>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945" name="Line 9"/>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4946" name="AutoShape 10"/>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4" name="Group 20"/>
          <p:cNvGrpSpPr>
            <a:grpSpLocks/>
          </p:cNvGrpSpPr>
          <p:nvPr/>
        </p:nvGrpSpPr>
        <p:grpSpPr bwMode="auto">
          <a:xfrm>
            <a:off x="6629400" y="3314700"/>
            <a:ext cx="863600" cy="666750"/>
            <a:chOff x="0" y="0"/>
            <a:chExt cx="544" cy="420"/>
          </a:xfrm>
        </p:grpSpPr>
        <p:sp>
          <p:nvSpPr>
            <p:cNvPr id="34935" name="AutoShape 12"/>
            <p:cNvSpPr>
              <a:spLocks/>
            </p:cNvSpPr>
            <p:nvPr/>
          </p:nvSpPr>
          <p:spPr bwMode="auto">
            <a:xfrm>
              <a:off x="288"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936" name="Line 13"/>
            <p:cNvSpPr>
              <a:spLocks noChangeShapeType="1"/>
            </p:cNvSpPr>
            <p:nvPr/>
          </p:nvSpPr>
          <p:spPr bwMode="auto">
            <a:xfrm flipH="1">
              <a:off x="264" y="208"/>
              <a:ext cx="96" cy="64"/>
            </a:xfrm>
            <a:prstGeom prst="line">
              <a:avLst/>
            </a:prstGeom>
            <a:noFill/>
            <a:ln w="38100">
              <a:solidFill>
                <a:srgbClr val="86CD4D"/>
              </a:solidFill>
              <a:round/>
              <a:headEnd/>
              <a:tailEnd/>
            </a:ln>
          </p:spPr>
          <p:txBody>
            <a:bodyPr lIns="0" tIns="0" rIns="0" bIns="0"/>
            <a:lstStyle/>
            <a:p>
              <a:endParaRPr lang="en-US" dirty="0"/>
            </a:p>
          </p:txBody>
        </p:sp>
        <p:grpSp>
          <p:nvGrpSpPr>
            <p:cNvPr id="5" name="Group 18"/>
            <p:cNvGrpSpPr>
              <a:grpSpLocks/>
            </p:cNvGrpSpPr>
            <p:nvPr/>
          </p:nvGrpSpPr>
          <p:grpSpPr bwMode="auto">
            <a:xfrm>
              <a:off x="0" y="216"/>
              <a:ext cx="294" cy="204"/>
              <a:chOff x="0" y="0"/>
              <a:chExt cx="294" cy="204"/>
            </a:xfrm>
          </p:grpSpPr>
          <p:sp>
            <p:nvSpPr>
              <p:cNvPr id="34939" name="Oval 14"/>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940" name="Line 15"/>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941" name="Line 16"/>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942" name="Line 17"/>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938" name="AutoShape 19"/>
            <p:cNvSpPr>
              <a:spLocks/>
            </p:cNvSpPr>
            <p:nvPr/>
          </p:nvSpPr>
          <p:spPr bwMode="auto">
            <a:xfrm>
              <a:off x="184"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6" name="Group 29"/>
          <p:cNvGrpSpPr>
            <a:grpSpLocks/>
          </p:cNvGrpSpPr>
          <p:nvPr/>
        </p:nvGrpSpPr>
        <p:grpSpPr bwMode="auto">
          <a:xfrm>
            <a:off x="5549900" y="4559300"/>
            <a:ext cx="850900" cy="666750"/>
            <a:chOff x="0" y="0"/>
            <a:chExt cx="536" cy="420"/>
          </a:xfrm>
        </p:grpSpPr>
        <p:grpSp>
          <p:nvGrpSpPr>
            <p:cNvPr id="7" name="Group 25"/>
            <p:cNvGrpSpPr>
              <a:grpSpLocks/>
            </p:cNvGrpSpPr>
            <p:nvPr/>
          </p:nvGrpSpPr>
          <p:grpSpPr bwMode="auto">
            <a:xfrm>
              <a:off x="0" y="216"/>
              <a:ext cx="294" cy="204"/>
              <a:chOff x="0" y="0"/>
              <a:chExt cx="294" cy="204"/>
            </a:xfrm>
          </p:grpSpPr>
          <p:sp>
            <p:nvSpPr>
              <p:cNvPr id="34931" name="Oval 2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932" name="Line 2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933" name="Line 2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934" name="Line 2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928" name="AutoShape 26"/>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929" name="Line 27"/>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4930" name="AutoShape 28"/>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8" name="Group 38"/>
          <p:cNvGrpSpPr>
            <a:grpSpLocks/>
          </p:cNvGrpSpPr>
          <p:nvPr/>
        </p:nvGrpSpPr>
        <p:grpSpPr bwMode="auto">
          <a:xfrm>
            <a:off x="6261100" y="4470400"/>
            <a:ext cx="838200" cy="666750"/>
            <a:chOff x="0" y="0"/>
            <a:chExt cx="528" cy="420"/>
          </a:xfrm>
        </p:grpSpPr>
        <p:grpSp>
          <p:nvGrpSpPr>
            <p:cNvPr id="9" name="Group 34"/>
            <p:cNvGrpSpPr>
              <a:grpSpLocks/>
            </p:cNvGrpSpPr>
            <p:nvPr/>
          </p:nvGrpSpPr>
          <p:grpSpPr bwMode="auto">
            <a:xfrm>
              <a:off x="0" y="216"/>
              <a:ext cx="294" cy="204"/>
              <a:chOff x="0" y="0"/>
              <a:chExt cx="294" cy="204"/>
            </a:xfrm>
          </p:grpSpPr>
          <p:sp>
            <p:nvSpPr>
              <p:cNvPr id="34923" name="Oval 30"/>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924" name="Line 31"/>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925" name="Line 32"/>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926" name="Line 33"/>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920" name="AutoShape 35"/>
            <p:cNvSpPr>
              <a:spLocks/>
            </p:cNvSpPr>
            <p:nvPr/>
          </p:nvSpPr>
          <p:spPr bwMode="auto">
            <a:xfrm>
              <a:off x="272"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921" name="Line 36"/>
            <p:cNvSpPr>
              <a:spLocks noChangeShapeType="1"/>
            </p:cNvSpPr>
            <p:nvPr/>
          </p:nvSpPr>
          <p:spPr bwMode="auto">
            <a:xfrm flipH="1">
              <a:off x="248" y="208"/>
              <a:ext cx="96" cy="64"/>
            </a:xfrm>
            <a:prstGeom prst="line">
              <a:avLst/>
            </a:prstGeom>
            <a:noFill/>
            <a:ln w="38100">
              <a:solidFill>
                <a:srgbClr val="86CD4D"/>
              </a:solidFill>
              <a:round/>
              <a:headEnd/>
              <a:tailEnd/>
            </a:ln>
          </p:spPr>
          <p:txBody>
            <a:bodyPr lIns="0" tIns="0" rIns="0" bIns="0"/>
            <a:lstStyle/>
            <a:p>
              <a:endParaRPr lang="en-US" dirty="0"/>
            </a:p>
          </p:txBody>
        </p:sp>
        <p:sp>
          <p:nvSpPr>
            <p:cNvPr id="34922" name="AutoShape 37"/>
            <p:cNvSpPr>
              <a:spLocks/>
            </p:cNvSpPr>
            <p:nvPr/>
          </p:nvSpPr>
          <p:spPr bwMode="auto">
            <a:xfrm>
              <a:off x="168"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0" name="Group 47"/>
          <p:cNvGrpSpPr>
            <a:grpSpLocks/>
          </p:cNvGrpSpPr>
          <p:nvPr/>
        </p:nvGrpSpPr>
        <p:grpSpPr bwMode="auto">
          <a:xfrm>
            <a:off x="4000500" y="5143500"/>
            <a:ext cx="850900" cy="666750"/>
            <a:chOff x="0" y="0"/>
            <a:chExt cx="536" cy="420"/>
          </a:xfrm>
        </p:grpSpPr>
        <p:grpSp>
          <p:nvGrpSpPr>
            <p:cNvPr id="11" name="Group 43"/>
            <p:cNvGrpSpPr>
              <a:grpSpLocks/>
            </p:cNvGrpSpPr>
            <p:nvPr/>
          </p:nvGrpSpPr>
          <p:grpSpPr bwMode="auto">
            <a:xfrm>
              <a:off x="0" y="216"/>
              <a:ext cx="294" cy="204"/>
              <a:chOff x="0" y="0"/>
              <a:chExt cx="294" cy="204"/>
            </a:xfrm>
          </p:grpSpPr>
          <p:sp>
            <p:nvSpPr>
              <p:cNvPr id="34915" name="Oval 39"/>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916" name="Line 40"/>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917" name="Line 41"/>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918" name="Line 42"/>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912" name="AutoShape 44"/>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913" name="Line 45"/>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4914" name="AutoShape 46"/>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2" name="Group 56"/>
          <p:cNvGrpSpPr>
            <a:grpSpLocks/>
          </p:cNvGrpSpPr>
          <p:nvPr/>
        </p:nvGrpSpPr>
        <p:grpSpPr bwMode="auto">
          <a:xfrm>
            <a:off x="4013200" y="5994400"/>
            <a:ext cx="850900" cy="666750"/>
            <a:chOff x="0" y="0"/>
            <a:chExt cx="536" cy="420"/>
          </a:xfrm>
        </p:grpSpPr>
        <p:grpSp>
          <p:nvGrpSpPr>
            <p:cNvPr id="13" name="Group 52"/>
            <p:cNvGrpSpPr>
              <a:grpSpLocks/>
            </p:cNvGrpSpPr>
            <p:nvPr/>
          </p:nvGrpSpPr>
          <p:grpSpPr bwMode="auto">
            <a:xfrm>
              <a:off x="0" y="216"/>
              <a:ext cx="294" cy="204"/>
              <a:chOff x="0" y="0"/>
              <a:chExt cx="294" cy="204"/>
            </a:xfrm>
          </p:grpSpPr>
          <p:sp>
            <p:nvSpPr>
              <p:cNvPr id="34907" name="Oval 48"/>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908" name="Line 49"/>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909" name="Line 50"/>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910" name="Line 51"/>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904" name="AutoShape 53"/>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905" name="Line 54"/>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4906" name="AutoShape 55"/>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4" name="Group 65"/>
          <p:cNvGrpSpPr>
            <a:grpSpLocks/>
          </p:cNvGrpSpPr>
          <p:nvPr/>
        </p:nvGrpSpPr>
        <p:grpSpPr bwMode="auto">
          <a:xfrm>
            <a:off x="4610100" y="6642100"/>
            <a:ext cx="850900" cy="666750"/>
            <a:chOff x="0" y="0"/>
            <a:chExt cx="536" cy="420"/>
          </a:xfrm>
        </p:grpSpPr>
        <p:grpSp>
          <p:nvGrpSpPr>
            <p:cNvPr id="15" name="Group 61"/>
            <p:cNvGrpSpPr>
              <a:grpSpLocks/>
            </p:cNvGrpSpPr>
            <p:nvPr/>
          </p:nvGrpSpPr>
          <p:grpSpPr bwMode="auto">
            <a:xfrm>
              <a:off x="0" y="216"/>
              <a:ext cx="294" cy="204"/>
              <a:chOff x="0" y="0"/>
              <a:chExt cx="294" cy="204"/>
            </a:xfrm>
          </p:grpSpPr>
          <p:sp>
            <p:nvSpPr>
              <p:cNvPr id="34899" name="Oval 57"/>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900" name="Line 58"/>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901" name="Line 59"/>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902" name="Line 60"/>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896" name="AutoShape 62"/>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897" name="Line 63"/>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4898" name="AutoShape 64"/>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6" name="Group 74"/>
          <p:cNvGrpSpPr>
            <a:grpSpLocks/>
          </p:cNvGrpSpPr>
          <p:nvPr/>
        </p:nvGrpSpPr>
        <p:grpSpPr bwMode="auto">
          <a:xfrm>
            <a:off x="6096000" y="6515100"/>
            <a:ext cx="850900" cy="666750"/>
            <a:chOff x="0" y="0"/>
            <a:chExt cx="536" cy="420"/>
          </a:xfrm>
        </p:grpSpPr>
        <p:grpSp>
          <p:nvGrpSpPr>
            <p:cNvPr id="17" name="Group 70"/>
            <p:cNvGrpSpPr>
              <a:grpSpLocks/>
            </p:cNvGrpSpPr>
            <p:nvPr/>
          </p:nvGrpSpPr>
          <p:grpSpPr bwMode="auto">
            <a:xfrm>
              <a:off x="0" y="216"/>
              <a:ext cx="294" cy="204"/>
              <a:chOff x="0" y="0"/>
              <a:chExt cx="294" cy="204"/>
            </a:xfrm>
          </p:grpSpPr>
          <p:sp>
            <p:nvSpPr>
              <p:cNvPr id="34891" name="Oval 6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892" name="Line 6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893" name="Line 6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894" name="Line 6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888" name="AutoShape 71"/>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889" name="Line 72"/>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4890" name="AutoShape 73"/>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8" name="Group 83"/>
          <p:cNvGrpSpPr>
            <a:grpSpLocks/>
          </p:cNvGrpSpPr>
          <p:nvPr/>
        </p:nvGrpSpPr>
        <p:grpSpPr bwMode="auto">
          <a:xfrm>
            <a:off x="8115300" y="5918200"/>
            <a:ext cx="850900" cy="666750"/>
            <a:chOff x="0" y="0"/>
            <a:chExt cx="536" cy="420"/>
          </a:xfrm>
        </p:grpSpPr>
        <p:sp>
          <p:nvSpPr>
            <p:cNvPr id="34879" name="AutoShape 75"/>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880" name="Line 76"/>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grpSp>
          <p:nvGrpSpPr>
            <p:cNvPr id="19" name="Group 81"/>
            <p:cNvGrpSpPr>
              <a:grpSpLocks/>
            </p:cNvGrpSpPr>
            <p:nvPr/>
          </p:nvGrpSpPr>
          <p:grpSpPr bwMode="auto">
            <a:xfrm>
              <a:off x="0" y="216"/>
              <a:ext cx="294" cy="204"/>
              <a:chOff x="0" y="0"/>
              <a:chExt cx="294" cy="204"/>
            </a:xfrm>
          </p:grpSpPr>
          <p:sp>
            <p:nvSpPr>
              <p:cNvPr id="34883" name="Oval 77"/>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884" name="Line 78"/>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885" name="Line 79"/>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886" name="Line 80"/>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882" name="AutoShape 82"/>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0" name="Group 92"/>
          <p:cNvGrpSpPr>
            <a:grpSpLocks/>
          </p:cNvGrpSpPr>
          <p:nvPr/>
        </p:nvGrpSpPr>
        <p:grpSpPr bwMode="auto">
          <a:xfrm>
            <a:off x="7467600" y="4254500"/>
            <a:ext cx="850900" cy="666750"/>
            <a:chOff x="0" y="0"/>
            <a:chExt cx="536" cy="420"/>
          </a:xfrm>
        </p:grpSpPr>
        <p:sp>
          <p:nvSpPr>
            <p:cNvPr id="34871" name="AutoShape 84"/>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872" name="Line 85"/>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grpSp>
          <p:nvGrpSpPr>
            <p:cNvPr id="21" name="Group 90"/>
            <p:cNvGrpSpPr>
              <a:grpSpLocks/>
            </p:cNvGrpSpPr>
            <p:nvPr/>
          </p:nvGrpSpPr>
          <p:grpSpPr bwMode="auto">
            <a:xfrm>
              <a:off x="0" y="216"/>
              <a:ext cx="294" cy="204"/>
              <a:chOff x="0" y="0"/>
              <a:chExt cx="294" cy="204"/>
            </a:xfrm>
          </p:grpSpPr>
          <p:sp>
            <p:nvSpPr>
              <p:cNvPr id="34875" name="Oval 8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876" name="Line 8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877" name="Line 8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878" name="Line 8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874" name="AutoShape 91"/>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2" name="Group 101"/>
          <p:cNvGrpSpPr>
            <a:grpSpLocks/>
          </p:cNvGrpSpPr>
          <p:nvPr/>
        </p:nvGrpSpPr>
        <p:grpSpPr bwMode="auto">
          <a:xfrm>
            <a:off x="8001000" y="3378200"/>
            <a:ext cx="863600" cy="666750"/>
            <a:chOff x="0" y="0"/>
            <a:chExt cx="544" cy="420"/>
          </a:xfrm>
        </p:grpSpPr>
        <p:grpSp>
          <p:nvGrpSpPr>
            <p:cNvPr id="23" name="Group 97"/>
            <p:cNvGrpSpPr>
              <a:grpSpLocks/>
            </p:cNvGrpSpPr>
            <p:nvPr/>
          </p:nvGrpSpPr>
          <p:grpSpPr bwMode="auto">
            <a:xfrm>
              <a:off x="0" y="216"/>
              <a:ext cx="294" cy="204"/>
              <a:chOff x="0" y="0"/>
              <a:chExt cx="294" cy="204"/>
            </a:xfrm>
          </p:grpSpPr>
          <p:sp>
            <p:nvSpPr>
              <p:cNvPr id="34867" name="Oval 93"/>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868" name="Line 94"/>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869" name="Line 95"/>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870" name="Line 96"/>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4864" name="AutoShape 98"/>
            <p:cNvSpPr>
              <a:spLocks/>
            </p:cNvSpPr>
            <p:nvPr/>
          </p:nvSpPr>
          <p:spPr bwMode="auto">
            <a:xfrm>
              <a:off x="288"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865" name="Line 99"/>
            <p:cNvSpPr>
              <a:spLocks noChangeShapeType="1"/>
            </p:cNvSpPr>
            <p:nvPr/>
          </p:nvSpPr>
          <p:spPr bwMode="auto">
            <a:xfrm flipH="1">
              <a:off x="264" y="208"/>
              <a:ext cx="96" cy="64"/>
            </a:xfrm>
            <a:prstGeom prst="line">
              <a:avLst/>
            </a:prstGeom>
            <a:noFill/>
            <a:ln w="38100">
              <a:solidFill>
                <a:srgbClr val="86CD4D"/>
              </a:solidFill>
              <a:round/>
              <a:headEnd/>
              <a:tailEnd/>
            </a:ln>
          </p:spPr>
          <p:txBody>
            <a:bodyPr lIns="0" tIns="0" rIns="0" bIns="0"/>
            <a:lstStyle/>
            <a:p>
              <a:endParaRPr lang="en-US" dirty="0"/>
            </a:p>
          </p:txBody>
        </p:sp>
        <p:sp>
          <p:nvSpPr>
            <p:cNvPr id="34866" name="AutoShape 100"/>
            <p:cNvSpPr>
              <a:spLocks/>
            </p:cNvSpPr>
            <p:nvPr/>
          </p:nvSpPr>
          <p:spPr bwMode="auto">
            <a:xfrm>
              <a:off x="184"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4" name="Group 111"/>
          <p:cNvGrpSpPr>
            <a:grpSpLocks/>
          </p:cNvGrpSpPr>
          <p:nvPr/>
        </p:nvGrpSpPr>
        <p:grpSpPr bwMode="auto">
          <a:xfrm>
            <a:off x="3975100" y="3441700"/>
            <a:ext cx="876300" cy="673100"/>
            <a:chOff x="0" y="0"/>
            <a:chExt cx="552" cy="424"/>
          </a:xfrm>
        </p:grpSpPr>
        <p:grpSp>
          <p:nvGrpSpPr>
            <p:cNvPr id="25" name="Group 105"/>
            <p:cNvGrpSpPr>
              <a:grpSpLocks/>
            </p:cNvGrpSpPr>
            <p:nvPr/>
          </p:nvGrpSpPr>
          <p:grpSpPr bwMode="auto">
            <a:xfrm>
              <a:off x="184" y="0"/>
              <a:ext cx="368" cy="312"/>
              <a:chOff x="0" y="0"/>
              <a:chExt cx="368" cy="312"/>
            </a:xfrm>
          </p:grpSpPr>
          <p:sp>
            <p:nvSpPr>
              <p:cNvPr id="34860" name="Line 102"/>
              <p:cNvSpPr>
                <a:spLocks noChangeShapeType="1"/>
              </p:cNvSpPr>
              <p:nvPr/>
            </p:nvSpPr>
            <p:spPr bwMode="auto">
              <a:xfrm flipH="1">
                <a:off x="88" y="208"/>
                <a:ext cx="96" cy="64"/>
              </a:xfrm>
              <a:prstGeom prst="line">
                <a:avLst/>
              </a:prstGeom>
              <a:noFill/>
              <a:ln w="38100">
                <a:solidFill>
                  <a:srgbClr val="86CD4D"/>
                </a:solidFill>
                <a:round/>
                <a:headEnd/>
                <a:tailEnd/>
              </a:ln>
            </p:spPr>
            <p:txBody>
              <a:bodyPr lIns="0" tIns="0" rIns="0" bIns="0"/>
              <a:lstStyle/>
              <a:p>
                <a:endParaRPr lang="en-US" dirty="0"/>
              </a:p>
            </p:txBody>
          </p:sp>
          <p:sp>
            <p:nvSpPr>
              <p:cNvPr id="34861" name="AutoShape 103"/>
              <p:cNvSpPr>
                <a:spLocks/>
              </p:cNvSpPr>
              <p:nvPr/>
            </p:nvSpPr>
            <p:spPr bwMode="auto">
              <a:xfrm>
                <a:off x="112"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862" name="AutoShape 104"/>
              <p:cNvSpPr>
                <a:spLocks/>
              </p:cNvSpPr>
              <p:nvPr/>
            </p:nvSpPr>
            <p:spPr bwMode="auto">
              <a:xfrm>
                <a:off x="0"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6" name="Group 110"/>
            <p:cNvGrpSpPr>
              <a:grpSpLocks/>
            </p:cNvGrpSpPr>
            <p:nvPr/>
          </p:nvGrpSpPr>
          <p:grpSpPr bwMode="auto">
            <a:xfrm>
              <a:off x="0" y="220"/>
              <a:ext cx="294" cy="204"/>
              <a:chOff x="0" y="0"/>
              <a:chExt cx="294" cy="204"/>
            </a:xfrm>
          </p:grpSpPr>
          <p:sp>
            <p:nvSpPr>
              <p:cNvPr id="34856" name="Oval 106"/>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4857" name="Line 107"/>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4858" name="Line 108"/>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4859" name="Line 109"/>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grpSp>
        <p:nvGrpSpPr>
          <p:cNvPr id="27" name="Group 119"/>
          <p:cNvGrpSpPr>
            <a:grpSpLocks/>
          </p:cNvGrpSpPr>
          <p:nvPr/>
        </p:nvGrpSpPr>
        <p:grpSpPr bwMode="auto">
          <a:xfrm>
            <a:off x="5549900" y="3314700"/>
            <a:ext cx="850900" cy="666750"/>
            <a:chOff x="0" y="0"/>
            <a:chExt cx="536" cy="420"/>
          </a:xfrm>
        </p:grpSpPr>
        <p:sp>
          <p:nvSpPr>
            <p:cNvPr id="34847" name="AutoShape 112"/>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4848" name="Line 113"/>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4849" name="AutoShape 114"/>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4850" name="Oval 115"/>
            <p:cNvSpPr>
              <a:spLocks/>
            </p:cNvSpPr>
            <p:nvPr/>
          </p:nvSpPr>
          <p:spPr bwMode="auto">
            <a:xfrm>
              <a:off x="0" y="332"/>
              <a:ext cx="120" cy="88"/>
            </a:xfrm>
            <a:prstGeom prst="ellipse">
              <a:avLst/>
            </a:prstGeom>
            <a:solidFill>
              <a:srgbClr val="9A9A9A"/>
            </a:solidFill>
            <a:ln w="12700">
              <a:noFill/>
              <a:round/>
              <a:headEnd/>
              <a:tailEnd/>
            </a:ln>
          </p:spPr>
          <p:txBody>
            <a:bodyPr lIns="0" tIns="0" rIns="0" bIns="0"/>
            <a:lstStyle/>
            <a:p>
              <a:endParaRPr lang="en-US" dirty="0"/>
            </a:p>
          </p:txBody>
        </p:sp>
        <p:sp>
          <p:nvSpPr>
            <p:cNvPr id="34851" name="Line 116"/>
            <p:cNvSpPr>
              <a:spLocks noChangeShapeType="1"/>
            </p:cNvSpPr>
            <p:nvPr/>
          </p:nvSpPr>
          <p:spPr bwMode="auto">
            <a:xfrm flipH="1">
              <a:off x="142" y="216"/>
              <a:ext cx="74" cy="110"/>
            </a:xfrm>
            <a:prstGeom prst="line">
              <a:avLst/>
            </a:prstGeom>
            <a:noFill/>
            <a:ln w="25400">
              <a:solidFill>
                <a:srgbClr val="B3B3B3"/>
              </a:solidFill>
              <a:round/>
              <a:headEnd/>
              <a:tailEnd/>
            </a:ln>
          </p:spPr>
          <p:txBody>
            <a:bodyPr lIns="0" tIns="0" rIns="0" bIns="0"/>
            <a:lstStyle/>
            <a:p>
              <a:endParaRPr lang="en-US" dirty="0"/>
            </a:p>
          </p:txBody>
        </p:sp>
        <p:sp>
          <p:nvSpPr>
            <p:cNvPr id="34852" name="Line 117"/>
            <p:cNvSpPr>
              <a:spLocks noChangeShapeType="1"/>
            </p:cNvSpPr>
            <p:nvPr/>
          </p:nvSpPr>
          <p:spPr bwMode="auto">
            <a:xfrm flipH="1">
              <a:off x="144" y="332"/>
              <a:ext cx="150" cy="0"/>
            </a:xfrm>
            <a:prstGeom prst="line">
              <a:avLst/>
            </a:prstGeom>
            <a:noFill/>
            <a:ln w="25400">
              <a:solidFill>
                <a:srgbClr val="B3B3B3"/>
              </a:solidFill>
              <a:round/>
              <a:headEnd/>
              <a:tailEnd/>
            </a:ln>
          </p:spPr>
          <p:txBody>
            <a:bodyPr lIns="0" tIns="0" rIns="0" bIns="0"/>
            <a:lstStyle/>
            <a:p>
              <a:endParaRPr lang="en-US" dirty="0"/>
            </a:p>
          </p:txBody>
        </p:sp>
        <p:sp>
          <p:nvSpPr>
            <p:cNvPr id="34853" name="Line 118"/>
            <p:cNvSpPr>
              <a:spLocks noChangeShapeType="1"/>
            </p:cNvSpPr>
            <p:nvPr/>
          </p:nvSpPr>
          <p:spPr bwMode="auto">
            <a:xfrm flipH="1">
              <a:off x="96" y="324"/>
              <a:ext cx="54" cy="36"/>
            </a:xfrm>
            <a:prstGeom prst="line">
              <a:avLst/>
            </a:prstGeom>
            <a:noFill/>
            <a:ln w="25400">
              <a:solidFill>
                <a:srgbClr val="B3B3B3"/>
              </a:solidFill>
              <a:round/>
              <a:headEnd/>
              <a:tailEnd/>
            </a:ln>
          </p:spPr>
          <p:txBody>
            <a:bodyPr lIns="0" tIns="0" rIns="0" bIns="0"/>
            <a:lstStyle/>
            <a:p>
              <a:endParaRPr lang="en-US" dirty="0"/>
            </a:p>
          </p:txBody>
        </p:sp>
      </p:grpSp>
      <p:sp>
        <p:nvSpPr>
          <p:cNvPr id="34833" name="Line 120"/>
          <p:cNvSpPr>
            <a:spLocks noChangeShapeType="1"/>
          </p:cNvSpPr>
          <p:nvPr/>
        </p:nvSpPr>
        <p:spPr bwMode="auto">
          <a:xfrm flipH="1">
            <a:off x="5207000" y="4038600"/>
            <a:ext cx="279400" cy="368300"/>
          </a:xfrm>
          <a:prstGeom prst="line">
            <a:avLst/>
          </a:prstGeom>
          <a:noFill/>
          <a:ln w="19050">
            <a:solidFill>
              <a:schemeClr val="tx1"/>
            </a:solidFill>
            <a:round/>
            <a:headEnd type="arrow" w="med" len="med"/>
            <a:tailEnd/>
          </a:ln>
        </p:spPr>
        <p:txBody>
          <a:bodyPr lIns="0" tIns="0" rIns="0" bIns="0"/>
          <a:lstStyle/>
          <a:p>
            <a:endParaRPr lang="en-US" dirty="0"/>
          </a:p>
        </p:txBody>
      </p:sp>
      <p:sp>
        <p:nvSpPr>
          <p:cNvPr id="34834" name="Rectangle 121"/>
          <p:cNvSpPr>
            <a:spLocks/>
          </p:cNvSpPr>
          <p:nvPr/>
        </p:nvSpPr>
        <p:spPr bwMode="auto">
          <a:xfrm>
            <a:off x="3860800" y="4292600"/>
            <a:ext cx="1562100" cy="850900"/>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Magnetic bead</a:t>
            </a:r>
          </a:p>
        </p:txBody>
      </p:sp>
      <p:grpSp>
        <p:nvGrpSpPr>
          <p:cNvPr id="28" name="Group 128"/>
          <p:cNvGrpSpPr>
            <a:grpSpLocks/>
          </p:cNvGrpSpPr>
          <p:nvPr/>
        </p:nvGrpSpPr>
        <p:grpSpPr bwMode="auto">
          <a:xfrm>
            <a:off x="-1349375" y="5029200"/>
            <a:ext cx="14608175" cy="1511300"/>
            <a:chOff x="0" y="0"/>
            <a:chExt cx="9202" cy="952"/>
          </a:xfrm>
        </p:grpSpPr>
        <p:sp>
          <p:nvSpPr>
            <p:cNvPr id="34844" name="Rectangle 125"/>
            <p:cNvSpPr>
              <a:spLocks/>
            </p:cNvSpPr>
            <p:nvPr/>
          </p:nvSpPr>
          <p:spPr bwMode="auto">
            <a:xfrm>
              <a:off x="1040" y="656"/>
              <a:ext cx="1468" cy="296"/>
            </a:xfrm>
            <a:prstGeom prst="rect">
              <a:avLst/>
            </a:prstGeom>
            <a:noFill/>
            <a:ln w="12700">
              <a:noFill/>
              <a:miter lim="800000"/>
              <a:headEnd/>
              <a:tailEnd/>
            </a:ln>
          </p:spPr>
          <p:txBody>
            <a:bodyPr wrap="none" lIns="0" tIns="0" rIns="40639" bIns="0">
              <a:spAutoFit/>
            </a:bodyPr>
            <a:lstStyle/>
            <a:p>
              <a:pPr marL="39688"/>
              <a:r>
                <a:rPr lang="en-US" sz="2500" dirty="0">
                  <a:solidFill>
                    <a:schemeClr val="tx1"/>
                  </a:solidFill>
                  <a:latin typeface="Helvetica Neue" charset="0"/>
                  <a:ea typeface="Helvetica Neue" charset="0"/>
                  <a:cs typeface="Helvetica Neue" charset="0"/>
                  <a:sym typeface="Helvetica Neue" charset="0"/>
                </a:rPr>
                <a:t>Magnetic poles</a:t>
              </a:r>
            </a:p>
          </p:txBody>
        </p:sp>
        <p:sp>
          <p:nvSpPr>
            <p:cNvPr id="34845" name="Line 126"/>
            <p:cNvSpPr>
              <a:spLocks noChangeShapeType="1"/>
            </p:cNvSpPr>
            <p:nvPr/>
          </p:nvSpPr>
          <p:spPr bwMode="auto">
            <a:xfrm flipH="1">
              <a:off x="0" y="0"/>
              <a:ext cx="2301" cy="5"/>
            </a:xfrm>
            <a:prstGeom prst="line">
              <a:avLst/>
            </a:prstGeom>
            <a:noFill/>
            <a:ln w="508000">
              <a:solidFill>
                <a:srgbClr val="808080"/>
              </a:solidFill>
              <a:round/>
              <a:headEnd type="oval" w="med" len="med"/>
              <a:tailEnd/>
            </a:ln>
          </p:spPr>
          <p:txBody>
            <a:bodyPr lIns="0" tIns="0" rIns="0" bIns="0"/>
            <a:lstStyle/>
            <a:p>
              <a:endParaRPr lang="en-US" dirty="0"/>
            </a:p>
          </p:txBody>
        </p:sp>
        <p:sp>
          <p:nvSpPr>
            <p:cNvPr id="34846" name="Line 127"/>
            <p:cNvSpPr>
              <a:spLocks noChangeShapeType="1"/>
            </p:cNvSpPr>
            <p:nvPr/>
          </p:nvSpPr>
          <p:spPr bwMode="auto">
            <a:xfrm>
              <a:off x="7602" y="2"/>
              <a:ext cx="1600" cy="8"/>
            </a:xfrm>
            <a:prstGeom prst="line">
              <a:avLst/>
            </a:prstGeom>
            <a:noFill/>
            <a:ln w="508000">
              <a:solidFill>
                <a:srgbClr val="808080"/>
              </a:solidFill>
              <a:round/>
              <a:headEnd type="oval" w="med" len="med"/>
              <a:tailEnd/>
            </a:ln>
          </p:spPr>
          <p:txBody>
            <a:bodyPr lIns="0" tIns="0" rIns="0" bIns="0"/>
            <a:lstStyle/>
            <a:p>
              <a:endParaRPr lang="en-US" dirty="0"/>
            </a:p>
          </p:txBody>
        </p:sp>
      </p:grpSp>
      <p:grpSp>
        <p:nvGrpSpPr>
          <p:cNvPr id="29" name="Group 132"/>
          <p:cNvGrpSpPr>
            <a:grpSpLocks/>
          </p:cNvGrpSpPr>
          <p:nvPr/>
        </p:nvGrpSpPr>
        <p:grpSpPr bwMode="auto">
          <a:xfrm>
            <a:off x="3322638" y="2322513"/>
            <a:ext cx="6367462" cy="5237162"/>
            <a:chOff x="0" y="0"/>
            <a:chExt cx="4010" cy="3298"/>
          </a:xfrm>
        </p:grpSpPr>
        <p:sp>
          <p:nvSpPr>
            <p:cNvPr id="34841" name="Line 129"/>
            <p:cNvSpPr>
              <a:spLocks noChangeShapeType="1"/>
            </p:cNvSpPr>
            <p:nvPr/>
          </p:nvSpPr>
          <p:spPr bwMode="auto">
            <a:xfrm>
              <a:off x="0" y="2"/>
              <a:ext cx="10" cy="3275"/>
            </a:xfrm>
            <a:prstGeom prst="line">
              <a:avLst/>
            </a:prstGeom>
            <a:noFill/>
            <a:ln w="50800">
              <a:solidFill>
                <a:schemeClr val="tx1"/>
              </a:solidFill>
              <a:round/>
              <a:headEnd/>
              <a:tailEnd/>
            </a:ln>
          </p:spPr>
          <p:txBody>
            <a:bodyPr lIns="0" tIns="0" rIns="0" bIns="0"/>
            <a:lstStyle/>
            <a:p>
              <a:endParaRPr lang="en-US" dirty="0"/>
            </a:p>
          </p:txBody>
        </p:sp>
        <p:sp>
          <p:nvSpPr>
            <p:cNvPr id="34842" name="Line 130"/>
            <p:cNvSpPr>
              <a:spLocks noChangeShapeType="1"/>
            </p:cNvSpPr>
            <p:nvPr/>
          </p:nvSpPr>
          <p:spPr bwMode="auto">
            <a:xfrm>
              <a:off x="3994" y="0"/>
              <a:ext cx="11" cy="3274"/>
            </a:xfrm>
            <a:prstGeom prst="line">
              <a:avLst/>
            </a:prstGeom>
            <a:noFill/>
            <a:ln w="50800">
              <a:solidFill>
                <a:schemeClr val="tx1"/>
              </a:solidFill>
              <a:round/>
              <a:headEnd/>
              <a:tailEnd/>
            </a:ln>
          </p:spPr>
          <p:txBody>
            <a:bodyPr lIns="0" tIns="0" rIns="0" bIns="0"/>
            <a:lstStyle/>
            <a:p>
              <a:endParaRPr lang="en-US" dirty="0"/>
            </a:p>
          </p:txBody>
        </p:sp>
        <p:sp>
          <p:nvSpPr>
            <p:cNvPr id="34843" name="Line 131"/>
            <p:cNvSpPr>
              <a:spLocks noChangeShapeType="1"/>
            </p:cNvSpPr>
            <p:nvPr/>
          </p:nvSpPr>
          <p:spPr bwMode="auto">
            <a:xfrm flipH="1">
              <a:off x="0" y="3288"/>
              <a:ext cx="4010" cy="10"/>
            </a:xfrm>
            <a:prstGeom prst="line">
              <a:avLst/>
            </a:prstGeom>
            <a:noFill/>
            <a:ln w="50800">
              <a:solidFill>
                <a:schemeClr val="tx1"/>
              </a:solidFill>
              <a:round/>
              <a:headEnd/>
              <a:tailEnd/>
            </a:ln>
          </p:spPr>
          <p:txBody>
            <a:bodyPr lIns="0" tIns="0" rIns="0" bIns="0"/>
            <a:lstStyle/>
            <a:p>
              <a:endParaRPr lang="en-US" dirty="0"/>
            </a:p>
          </p:txBody>
        </p:sp>
      </p:grpSp>
      <p:grpSp>
        <p:nvGrpSpPr>
          <p:cNvPr id="135" name="Group 134"/>
          <p:cNvGrpSpPr/>
          <p:nvPr/>
        </p:nvGrpSpPr>
        <p:grpSpPr>
          <a:xfrm>
            <a:off x="5245006" y="5991225"/>
            <a:ext cx="444594" cy="431800"/>
            <a:chOff x="5245006" y="5991225"/>
            <a:chExt cx="444594" cy="431800"/>
          </a:xfrm>
        </p:grpSpPr>
        <p:sp>
          <p:nvSpPr>
            <p:cNvPr id="137"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40"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41" name="Group 140"/>
          <p:cNvGrpSpPr/>
          <p:nvPr/>
        </p:nvGrpSpPr>
        <p:grpSpPr>
          <a:xfrm>
            <a:off x="8483157" y="5407025"/>
            <a:ext cx="444594" cy="431800"/>
            <a:chOff x="5245006" y="5991225"/>
            <a:chExt cx="444594" cy="431800"/>
          </a:xfrm>
        </p:grpSpPr>
        <p:sp>
          <p:nvSpPr>
            <p:cNvPr id="142"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43"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44" name="Group 143"/>
          <p:cNvGrpSpPr/>
          <p:nvPr/>
        </p:nvGrpSpPr>
        <p:grpSpPr>
          <a:xfrm>
            <a:off x="6417818" y="5300726"/>
            <a:ext cx="444594" cy="431800"/>
            <a:chOff x="5245006" y="5991225"/>
            <a:chExt cx="444594" cy="431800"/>
          </a:xfrm>
        </p:grpSpPr>
        <p:sp>
          <p:nvSpPr>
            <p:cNvPr id="145"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46"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47" name="Group 146"/>
          <p:cNvGrpSpPr/>
          <p:nvPr/>
        </p:nvGrpSpPr>
        <p:grpSpPr>
          <a:xfrm>
            <a:off x="7353300" y="3866134"/>
            <a:ext cx="444594" cy="431800"/>
            <a:chOff x="5245006" y="5991225"/>
            <a:chExt cx="444594" cy="431800"/>
          </a:xfrm>
        </p:grpSpPr>
        <p:sp>
          <p:nvSpPr>
            <p:cNvPr id="148"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49"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50" name="Group 149"/>
          <p:cNvGrpSpPr/>
          <p:nvPr/>
        </p:nvGrpSpPr>
        <p:grpSpPr>
          <a:xfrm>
            <a:off x="6527800" y="2840038"/>
            <a:ext cx="444594" cy="431800"/>
            <a:chOff x="5245006" y="5991225"/>
            <a:chExt cx="444594" cy="431800"/>
          </a:xfrm>
        </p:grpSpPr>
        <p:sp>
          <p:nvSpPr>
            <p:cNvPr id="151"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52"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sp>
        <p:nvSpPr>
          <p:cNvPr id="153" name="Line 6"/>
          <p:cNvSpPr>
            <a:spLocks noChangeShapeType="1"/>
          </p:cNvSpPr>
          <p:nvPr/>
        </p:nvSpPr>
        <p:spPr bwMode="auto">
          <a:xfrm flipH="1">
            <a:off x="3322638" y="6410325"/>
            <a:ext cx="1841392" cy="1607870"/>
          </a:xfrm>
          <a:prstGeom prst="line">
            <a:avLst/>
          </a:prstGeom>
          <a:noFill/>
          <a:ln w="25400">
            <a:solidFill>
              <a:schemeClr val="tx1"/>
            </a:solidFill>
            <a:round/>
            <a:headEnd type="arrow" w="med" len="med"/>
            <a:tailEnd/>
          </a:ln>
        </p:spPr>
        <p:txBody>
          <a:bodyPr lIns="0" tIns="0" rIns="0" bIns="0"/>
          <a:lstStyle/>
          <a:p>
            <a:endParaRPr lang="en-US" dirty="0"/>
          </a:p>
        </p:txBody>
      </p:sp>
      <p:sp>
        <p:nvSpPr>
          <p:cNvPr id="154" name="Rectangle 19"/>
          <p:cNvSpPr>
            <a:spLocks/>
          </p:cNvSpPr>
          <p:nvPr/>
        </p:nvSpPr>
        <p:spPr bwMode="auto">
          <a:xfrm>
            <a:off x="1701800" y="8018195"/>
            <a:ext cx="1892701" cy="1085850"/>
          </a:xfrm>
          <a:prstGeom prst="rect">
            <a:avLst/>
          </a:prstGeom>
          <a:noFill/>
          <a:ln w="12700">
            <a:noFill/>
            <a:miter lim="800000"/>
            <a:headEnd/>
            <a:tailEnd/>
          </a:ln>
        </p:spPr>
        <p:txBody>
          <a:bodyPr lIns="0" tIns="0" rIns="40639" bIns="0"/>
          <a:lstStyle/>
          <a:p>
            <a:pPr marL="39688"/>
            <a:r>
              <a:rPr lang="en-US" sz="2500" dirty="0">
                <a:solidFill>
                  <a:schemeClr val="tx1"/>
                </a:solidFill>
                <a:latin typeface="Helvetica Neue" charset="0"/>
                <a:ea typeface="Helvetica Neue" charset="0"/>
                <a:cs typeface="Helvetica Neue" charset="0"/>
                <a:sym typeface="Helvetica Neue" charset="0"/>
              </a:rPr>
              <a:t>Unbound fluorescent marker</a:t>
            </a:r>
          </a:p>
        </p:txBody>
      </p:sp>
      <p:sp>
        <p:nvSpPr>
          <p:cNvPr id="159" name="Rectangle 5"/>
          <p:cNvSpPr>
            <a:spLocks noChangeArrowheads="1"/>
          </p:cNvSpPr>
          <p:nvPr/>
        </p:nvSpPr>
        <p:spPr bwMode="auto">
          <a:xfrm>
            <a:off x="-50800" y="9372600"/>
            <a:ext cx="11304172" cy="48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24130" tIns="62065" rIns="124130" bIns="62065">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charset="0"/>
              </a:defRPr>
            </a:lvl9pPr>
          </a:lstStyle>
          <a:p>
            <a:pPr algn="l" rtl="0"/>
            <a:r>
              <a:rPr lang="en-US" altLang="he-IL" sz="2200" baseline="30000">
                <a:cs typeface="Levenim MT" pitchFamily="2" charset="-79"/>
              </a:rPr>
              <a:t>[1]</a:t>
            </a:r>
            <a:r>
              <a:rPr lang="en-US" altLang="he-IL" sz="2200">
                <a:cs typeface="Levenim MT" pitchFamily="2" charset="-79"/>
              </a:rPr>
              <a:t> </a:t>
            </a:r>
            <a:r>
              <a:rPr lang="en-US" altLang="he-IL" sz="2200" baseline="30000">
                <a:cs typeface="Levenim MT" pitchFamily="2" charset="-79"/>
              </a:rPr>
              <a:t> </a:t>
            </a:r>
            <a:r>
              <a:rPr lang="en-US" altLang="he-IL" sz="2200"/>
              <a:t>A</a:t>
            </a:r>
            <a:r>
              <a:rPr lang="en-US" altLang="en-US" sz="2200"/>
              <a:t>. Danielli et al., </a:t>
            </a:r>
            <a:r>
              <a:rPr lang="en-US" altLang="en-US" sz="2200" i="1"/>
              <a:t>Optics Express</a:t>
            </a:r>
            <a:r>
              <a:rPr lang="en-US" altLang="en-US" sz="2200"/>
              <a:t>, </a:t>
            </a:r>
            <a:r>
              <a:rPr lang="en-US" altLang="en-US" sz="2200" b="1"/>
              <a:t>16</a:t>
            </a:r>
            <a:r>
              <a:rPr lang="en-US" altLang="en-US" sz="2200"/>
              <a:t>, 19253-19259 (2008)</a:t>
            </a:r>
            <a:endParaRPr lang="en-US" altLang="he-IL" sz="2200">
              <a:cs typeface="Levenim MT" pitchFamily="2" charset="-79"/>
            </a:endParaRPr>
          </a:p>
        </p:txBody>
      </p:sp>
      <p:sp>
        <p:nvSpPr>
          <p:cNvPr id="155" name="Rectangle 2"/>
          <p:cNvSpPr txBox="1">
            <a:spLocks noChangeArrowheads="1"/>
          </p:cNvSpPr>
          <p:nvPr/>
        </p:nvSpPr>
        <p:spPr bwMode="auto">
          <a:xfrm>
            <a:off x="729817" y="429399"/>
            <a:ext cx="11586258" cy="6437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600"/>
              </a:spcBef>
              <a:spcAft>
                <a:spcPts val="600"/>
              </a:spcAft>
              <a:defRPr sz="40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dirty="0"/>
              <a:t>Magnetic Modulation </a:t>
            </a:r>
            <a:r>
              <a:rPr lang="en-US" dirty="0" err="1"/>
              <a:t>Biosensing</a:t>
            </a:r>
            <a:r>
              <a:rPr lang="en-US" dirty="0"/>
              <a:t> (MMB)</a:t>
            </a:r>
          </a:p>
        </p:txBody>
      </p:sp>
    </p:spTree>
    <p:extLst>
      <p:ext uri="{BB962C8B-B14F-4D97-AF65-F5344CB8AC3E}">
        <p14:creationId xmlns:p14="http://schemas.microsoft.com/office/powerpoint/2010/main" val="14298807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2.72139E-6 2.08333E-7 L 0.1197 0.10482 " pathEditMode="relative" rAng="0" ptsTypes="AA">
                                      <p:cBhvr>
                                        <p:cTn id="6" dur="2000" fill="hold"/>
                                        <p:tgtEl>
                                          <p:spTgt spid="24"/>
                                        </p:tgtEl>
                                        <p:attrNameLst>
                                          <p:attrName>ppt_x</p:attrName>
                                          <p:attrName>ppt_y</p:attrName>
                                        </p:attrNameLst>
                                      </p:cBhvr>
                                      <p:rCtr x="6000" y="5200"/>
                                    </p:animMotion>
                                  </p:childTnLst>
                                </p:cTn>
                              </p:par>
                              <p:par>
                                <p:cTn id="7" presetID="49" presetClass="path" presetSubtype="0" accel="50000" decel="50000" fill="hold" nodeType="withEffect">
                                  <p:stCondLst>
                                    <p:cond delay="0"/>
                                  </p:stCondLst>
                                  <p:childTnLst>
                                    <p:animMotion origin="layout" path="M -2.65625E-6 -2.5712E-6 L 0.01123 0.10252 " pathEditMode="relative" rAng="0" ptsTypes="AA">
                                      <p:cBhvr>
                                        <p:cTn id="8" dur="2000" fill="hold"/>
                                        <p:tgtEl>
                                          <p:spTgt spid="27"/>
                                        </p:tgtEl>
                                        <p:attrNameLst>
                                          <p:attrName>ppt_x</p:attrName>
                                          <p:attrName>ppt_y</p:attrName>
                                        </p:attrNameLst>
                                      </p:cBhvr>
                                      <p:rCtr x="600" y="5100"/>
                                    </p:animMotion>
                                  </p:childTnLst>
                                </p:cTn>
                              </p:par>
                              <p:par>
                                <p:cTn id="9" presetID="42" presetClass="path" presetSubtype="0" accel="50000" decel="50000" fill="hold" nodeType="withEffect">
                                  <p:stCondLst>
                                    <p:cond delay="0"/>
                                  </p:stCondLst>
                                  <p:childTnLst>
                                    <p:animMotion origin="layout" path="M -3.5422E-7 -3.4375E-6 L -0.03713 0.09473 " pathEditMode="relative" rAng="0" ptsTypes="AA">
                                      <p:cBhvr>
                                        <p:cTn id="10" dur="2000" fill="hold"/>
                                        <p:tgtEl>
                                          <p:spTgt spid="4"/>
                                        </p:tgtEl>
                                        <p:attrNameLst>
                                          <p:attrName>ppt_x</p:attrName>
                                          <p:attrName>ppt_y</p:attrName>
                                        </p:attrNameLst>
                                      </p:cBhvr>
                                      <p:rCtr x="-1900" y="4700"/>
                                    </p:animMotion>
                                  </p:childTnLst>
                                </p:cTn>
                              </p:par>
                              <p:par>
                                <p:cTn id="11" presetID="56" presetClass="path" presetSubtype="0" accel="50000" decel="50000" fill="hold" nodeType="withEffect">
                                  <p:stCondLst>
                                    <p:cond delay="0"/>
                                  </p:stCondLst>
                                  <p:childTnLst>
                                    <p:animMotion origin="layout" path="M -3.51655E-6 -3.85417E-6 L -0.1368 0.11947 " pathEditMode="relative" rAng="0" ptsTypes="AA">
                                      <p:cBhvr>
                                        <p:cTn id="12" dur="2000" fill="hold"/>
                                        <p:tgtEl>
                                          <p:spTgt spid="22"/>
                                        </p:tgtEl>
                                        <p:attrNameLst>
                                          <p:attrName>ppt_x</p:attrName>
                                          <p:attrName>ppt_y</p:attrName>
                                        </p:attrNameLst>
                                      </p:cBhvr>
                                      <p:rCtr x="-6800" y="6000"/>
                                    </p:animMotion>
                                  </p:childTnLst>
                                </p:cTn>
                              </p:par>
                              <p:par>
                                <p:cTn id="13" presetID="56" presetClass="path" presetSubtype="0" accel="50000" decel="50000" fill="hold" nodeType="withEffect">
                                  <p:stCondLst>
                                    <p:cond delay="0"/>
                                  </p:stCondLst>
                                  <p:childTnLst>
                                    <p:animMotion origin="layout" path="M -4.26286E-6 2.39583E-6 L -0.09527 0.05306 " pathEditMode="relative" rAng="0" ptsTypes="AA">
                                      <p:cBhvr>
                                        <p:cTn id="14" dur="2000" fill="hold"/>
                                        <p:tgtEl>
                                          <p:spTgt spid="20"/>
                                        </p:tgtEl>
                                        <p:attrNameLst>
                                          <p:attrName>ppt_x</p:attrName>
                                          <p:attrName>ppt_y</p:attrName>
                                        </p:attrNameLst>
                                      </p:cBhvr>
                                      <p:rCtr x="-4800" y="2700"/>
                                    </p:animMotion>
                                  </p:childTnLst>
                                </p:cTn>
                              </p:par>
                              <p:par>
                                <p:cTn id="15" presetID="64" presetClass="path" presetSubtype="0" accel="50000" decel="50000" fill="hold" nodeType="withEffect">
                                  <p:stCondLst>
                                    <p:cond delay="0"/>
                                  </p:stCondLst>
                                  <p:childTnLst>
                                    <p:animMotion origin="layout" path="M 3.45792E-6 4.89583E-6 L -0.06596 -0.09538 " pathEditMode="relative" rAng="0" ptsTypes="AA">
                                      <p:cBhvr>
                                        <p:cTn id="16" dur="2000" fill="hold"/>
                                        <p:tgtEl>
                                          <p:spTgt spid="2"/>
                                        </p:tgtEl>
                                        <p:attrNameLst>
                                          <p:attrName>ppt_x</p:attrName>
                                          <p:attrName>ppt_y</p:attrName>
                                        </p:attrNameLst>
                                      </p:cBhvr>
                                      <p:rCtr x="-3300" y="-4800"/>
                                    </p:animMotion>
                                  </p:childTnLst>
                                </p:cTn>
                              </p:par>
                              <p:par>
                                <p:cTn id="17" presetID="49" presetClass="path" presetSubtype="0" accel="50000" decel="50000" fill="hold" nodeType="withEffect">
                                  <p:stCondLst>
                                    <p:cond delay="0"/>
                                  </p:stCondLst>
                                  <p:childTnLst>
                                    <p:animMotion origin="layout" path="M 6.3271E-7 -5.20833E-7 L -0.12752 -0.1097 " pathEditMode="relative" rAng="0" ptsTypes="AA">
                                      <p:cBhvr>
                                        <p:cTn id="18" dur="2000" fill="hold"/>
                                        <p:tgtEl>
                                          <p:spTgt spid="18"/>
                                        </p:tgtEl>
                                        <p:attrNameLst>
                                          <p:attrName>ppt_x</p:attrName>
                                          <p:attrName>ppt_y</p:attrName>
                                        </p:attrNameLst>
                                      </p:cBhvr>
                                      <p:rCtr x="-6400" y="-5500"/>
                                    </p:animMotion>
                                  </p:childTnLst>
                                </p:cTn>
                              </p:par>
                              <p:par>
                                <p:cTn id="19" presetID="64" presetClass="path" presetSubtype="0" accel="50000" decel="50000" fill="hold" nodeType="withEffect">
                                  <p:stCondLst>
                                    <p:cond delay="0"/>
                                  </p:stCondLst>
                                  <p:childTnLst>
                                    <p:animMotion origin="layout" path="M -1.10053E-6 1.5625E-6 L -0.01319 -0.14746 " pathEditMode="relative" rAng="0" ptsTypes="AA">
                                      <p:cBhvr>
                                        <p:cTn id="20" dur="2000" fill="hold"/>
                                        <p:tgtEl>
                                          <p:spTgt spid="16"/>
                                        </p:tgtEl>
                                        <p:attrNameLst>
                                          <p:attrName>ppt_x</p:attrName>
                                          <p:attrName>ppt_y</p:attrName>
                                        </p:attrNameLst>
                                      </p:cBhvr>
                                      <p:rCtr x="-700" y="-7400"/>
                                    </p:animMotion>
                                  </p:childTnLst>
                                </p:cTn>
                              </p:par>
                              <p:par>
                                <p:cTn id="21" presetID="64" presetClass="path" presetSubtype="0" accel="50000" decel="50000" fill="hold" nodeType="withEffect">
                                  <p:stCondLst>
                                    <p:cond delay="0"/>
                                  </p:stCondLst>
                                  <p:childTnLst>
                                    <p:animMotion origin="layout" path="M -3.508E-6 7.29167E-7 L 0.08355 -0.16048 " pathEditMode="relative" rAng="0" ptsTypes="AA">
                                      <p:cBhvr>
                                        <p:cTn id="22" dur="2000" fill="hold"/>
                                        <p:tgtEl>
                                          <p:spTgt spid="14"/>
                                        </p:tgtEl>
                                        <p:attrNameLst>
                                          <p:attrName>ppt_x</p:attrName>
                                          <p:attrName>ppt_y</p:attrName>
                                        </p:attrNameLst>
                                      </p:cBhvr>
                                      <p:rCtr x="4200" y="-8000"/>
                                    </p:animMotion>
                                  </p:childTnLst>
                                </p:cTn>
                              </p:par>
                              <p:par>
                                <p:cTn id="23" presetID="35" presetClass="path" presetSubtype="0" accel="50000" decel="50000" fill="hold" nodeType="withEffect">
                                  <p:stCondLst>
                                    <p:cond delay="0"/>
                                  </p:stCondLst>
                                  <p:childTnLst>
                                    <p:animMotion origin="layout" path="M 2.96079E-6 -3.02083E-6 L 0.11774 -0.1097 " pathEditMode="relative" rAng="0" ptsTypes="AA">
                                      <p:cBhvr>
                                        <p:cTn id="24" dur="2000" fill="hold"/>
                                        <p:tgtEl>
                                          <p:spTgt spid="12"/>
                                        </p:tgtEl>
                                        <p:attrNameLst>
                                          <p:attrName>ppt_x</p:attrName>
                                          <p:attrName>ppt_y</p:attrName>
                                        </p:attrNameLst>
                                      </p:cBhvr>
                                      <p:rCtr x="5900" y="-5500"/>
                                    </p:animMotion>
                                  </p:childTnLst>
                                </p:cTn>
                              </p:par>
                              <p:par>
                                <p:cTn id="25" presetID="63" presetClass="path" presetSubtype="0" accel="50000" decel="50000" fill="hold" nodeType="withEffect">
                                  <p:stCondLst>
                                    <p:cond delay="0"/>
                                  </p:stCondLst>
                                  <p:childTnLst>
                                    <p:animMotion origin="layout" path="M 1.19702E-7 -3.4375E-6 L 0.13045 -0.03808 " pathEditMode="relative" rAng="0" ptsTypes="AA">
                                      <p:cBhvr>
                                        <p:cTn id="26" dur="2000" fill="hold"/>
                                        <p:tgtEl>
                                          <p:spTgt spid="10"/>
                                        </p:tgtEl>
                                        <p:attrNameLst>
                                          <p:attrName>ppt_x</p:attrName>
                                          <p:attrName>ppt_y</p:attrName>
                                        </p:attrNameLst>
                                      </p:cBhvr>
                                      <p:rCtr x="6500" y="-1900"/>
                                    </p:animMotion>
                                  </p:childTnLst>
                                </p:cTn>
                              </p:par>
                              <p:par>
                                <p:cTn id="27" presetID="10" presetClass="exit" presetSubtype="0" fill="hold" grpId="0" nodeType="withEffect">
                                  <p:stCondLst>
                                    <p:cond delay="0"/>
                                  </p:stCondLst>
                                  <p:childTnLst>
                                    <p:animEffect transition="out" filter="fade">
                                      <p:cBhvr>
                                        <p:cTn id="28" dur="500"/>
                                        <p:tgtEl>
                                          <p:spTgt spid="34833"/>
                                        </p:tgtEl>
                                      </p:cBhvr>
                                    </p:animEffect>
                                    <p:set>
                                      <p:cBhvr>
                                        <p:cTn id="29" dur="1" fill="hold">
                                          <p:stCondLst>
                                            <p:cond delay="499"/>
                                          </p:stCondLst>
                                        </p:cTn>
                                        <p:tgtEl>
                                          <p:spTgt spid="3483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4834"/>
                                        </p:tgtEl>
                                      </p:cBhvr>
                                    </p:animEffect>
                                    <p:set>
                                      <p:cBhvr>
                                        <p:cTn id="32" dur="1" fill="hold">
                                          <p:stCondLst>
                                            <p:cond delay="499"/>
                                          </p:stCondLst>
                                        </p:cTn>
                                        <p:tgtEl>
                                          <p:spTgt spid="348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31745"/>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499"/>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p:bldP spid="348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01" name="Oval 201"/>
          <p:cNvSpPr>
            <a:spLocks/>
          </p:cNvSpPr>
          <p:nvPr/>
        </p:nvSpPr>
        <p:spPr bwMode="auto">
          <a:xfrm>
            <a:off x="5511800" y="4191000"/>
            <a:ext cx="1765300" cy="1663700"/>
          </a:xfrm>
          <a:prstGeom prst="ellipse">
            <a:avLst/>
          </a:prstGeom>
          <a:solidFill>
            <a:schemeClr val="accent5">
              <a:lumMod val="50000"/>
              <a:alpha val="36862"/>
            </a:schemeClr>
          </a:solidFill>
          <a:ln w="101600">
            <a:noFill/>
            <a:round/>
            <a:headEnd/>
            <a:tailEnd/>
          </a:ln>
        </p:spPr>
        <p:txBody>
          <a:bodyPr lIns="0" tIns="0" rIns="0" bIns="0"/>
          <a:lstStyle/>
          <a:p>
            <a:endParaRPr lang="en-US" dirty="0"/>
          </a:p>
        </p:txBody>
      </p:sp>
      <p:sp>
        <p:nvSpPr>
          <p:cNvPr id="32769" name="Line 1"/>
          <p:cNvSpPr>
            <a:spLocks noChangeShapeType="1"/>
          </p:cNvSpPr>
          <p:nvPr/>
        </p:nvSpPr>
        <p:spPr bwMode="auto">
          <a:xfrm>
            <a:off x="10725150" y="5032375"/>
            <a:ext cx="2541588" cy="12700"/>
          </a:xfrm>
          <a:prstGeom prst="line">
            <a:avLst/>
          </a:prstGeom>
          <a:noFill/>
          <a:ln w="508000" cap="flat">
            <a:solidFill>
              <a:srgbClr val="020202"/>
            </a:solidFill>
            <a:prstDash val="solid"/>
            <a:round/>
            <a:headEnd type="oval" w="med" len="med"/>
            <a:tailEnd type="none" w="med" len="med"/>
          </a:ln>
          <a:effectLst>
            <a:outerShdw blurRad="127000" dist="177800" dir="10620006" algn="ctr" rotWithShape="0">
              <a:srgbClr val="0EBA57">
                <a:alpha val="75000"/>
              </a:srgbClr>
            </a:outerShdw>
          </a:effectLst>
          <a:extLst/>
        </p:spPr>
        <p:txBody>
          <a:bodyPr lIns="0" tIns="0" rIns="0" bIns="0"/>
          <a:lstStyle/>
          <a:p>
            <a:pPr>
              <a:defRPr/>
            </a:pPr>
            <a:endParaRPr lang="en-US" dirty="0"/>
          </a:p>
        </p:txBody>
      </p:sp>
      <p:sp>
        <p:nvSpPr>
          <p:cNvPr id="32770" name="Line 2"/>
          <p:cNvSpPr>
            <a:spLocks noChangeShapeType="1"/>
          </p:cNvSpPr>
          <p:nvPr/>
        </p:nvSpPr>
        <p:spPr bwMode="auto">
          <a:xfrm flipH="1">
            <a:off x="-1358900" y="5029200"/>
            <a:ext cx="3652838" cy="7938"/>
          </a:xfrm>
          <a:prstGeom prst="line">
            <a:avLst/>
          </a:prstGeom>
          <a:noFill/>
          <a:ln w="508000" cap="flat">
            <a:solidFill>
              <a:srgbClr val="000000"/>
            </a:solidFill>
            <a:prstDash val="solid"/>
            <a:round/>
            <a:headEnd type="oval" w="med" len="med"/>
            <a:tailEnd type="none" w="med" len="med"/>
          </a:ln>
          <a:effectLst>
            <a:outerShdw blurRad="127000" dist="177799" dir="21540000" algn="ctr" rotWithShape="0">
              <a:srgbClr val="0EBA57">
                <a:alpha val="75000"/>
              </a:srgbClr>
            </a:outerShdw>
          </a:effectLst>
          <a:extLst/>
        </p:spPr>
        <p:txBody>
          <a:bodyPr lIns="0" tIns="0" rIns="0" bIns="0"/>
          <a:lstStyle/>
          <a:p>
            <a:pPr>
              <a:defRPr/>
            </a:pPr>
            <a:endParaRPr lang="en-US" dirty="0"/>
          </a:p>
        </p:txBody>
      </p:sp>
      <p:sp>
        <p:nvSpPr>
          <p:cNvPr id="35844" name="Line 3"/>
          <p:cNvSpPr>
            <a:spLocks noChangeShapeType="1"/>
          </p:cNvSpPr>
          <p:nvPr/>
        </p:nvSpPr>
        <p:spPr bwMode="auto">
          <a:xfrm rot="10800000">
            <a:off x="1946275" y="7920038"/>
            <a:ext cx="9525" cy="1465262"/>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45" name="Line 4"/>
          <p:cNvSpPr>
            <a:spLocks noChangeShapeType="1"/>
          </p:cNvSpPr>
          <p:nvPr/>
        </p:nvSpPr>
        <p:spPr bwMode="auto">
          <a:xfrm rot="10800000">
            <a:off x="22098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46" name="Line 5"/>
          <p:cNvSpPr>
            <a:spLocks noChangeShapeType="1"/>
          </p:cNvSpPr>
          <p:nvPr/>
        </p:nvSpPr>
        <p:spPr bwMode="auto">
          <a:xfrm rot="10800000">
            <a:off x="24892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47" name="Line 6"/>
          <p:cNvSpPr>
            <a:spLocks noChangeShapeType="1"/>
          </p:cNvSpPr>
          <p:nvPr/>
        </p:nvSpPr>
        <p:spPr bwMode="auto">
          <a:xfrm rot="10800000">
            <a:off x="27559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48" name="Line 7"/>
          <p:cNvSpPr>
            <a:spLocks noChangeShapeType="1"/>
          </p:cNvSpPr>
          <p:nvPr/>
        </p:nvSpPr>
        <p:spPr bwMode="auto">
          <a:xfrm rot="10800000">
            <a:off x="30607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49" name="Line 8"/>
          <p:cNvSpPr>
            <a:spLocks noChangeShapeType="1"/>
          </p:cNvSpPr>
          <p:nvPr/>
        </p:nvSpPr>
        <p:spPr bwMode="auto">
          <a:xfrm rot="10800000">
            <a:off x="33401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0" name="Line 9"/>
          <p:cNvSpPr>
            <a:spLocks noChangeShapeType="1"/>
          </p:cNvSpPr>
          <p:nvPr/>
        </p:nvSpPr>
        <p:spPr bwMode="auto">
          <a:xfrm rot="10800000">
            <a:off x="36068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1" name="Line 10"/>
          <p:cNvSpPr>
            <a:spLocks noChangeShapeType="1"/>
          </p:cNvSpPr>
          <p:nvPr/>
        </p:nvSpPr>
        <p:spPr bwMode="auto">
          <a:xfrm rot="10800000">
            <a:off x="38862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2" name="Line 11"/>
          <p:cNvSpPr>
            <a:spLocks noChangeShapeType="1"/>
          </p:cNvSpPr>
          <p:nvPr/>
        </p:nvSpPr>
        <p:spPr bwMode="auto">
          <a:xfrm rot="10800000">
            <a:off x="41529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3" name="Line 12"/>
          <p:cNvSpPr>
            <a:spLocks noChangeShapeType="1"/>
          </p:cNvSpPr>
          <p:nvPr/>
        </p:nvSpPr>
        <p:spPr bwMode="auto">
          <a:xfrm rot="10800000">
            <a:off x="44577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4" name="Line 13"/>
          <p:cNvSpPr>
            <a:spLocks noChangeShapeType="1"/>
          </p:cNvSpPr>
          <p:nvPr/>
        </p:nvSpPr>
        <p:spPr bwMode="auto">
          <a:xfrm rot="10800000">
            <a:off x="47371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5" name="Line 14"/>
          <p:cNvSpPr>
            <a:spLocks noChangeShapeType="1"/>
          </p:cNvSpPr>
          <p:nvPr/>
        </p:nvSpPr>
        <p:spPr bwMode="auto">
          <a:xfrm rot="10800000">
            <a:off x="50038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6" name="Line 15"/>
          <p:cNvSpPr>
            <a:spLocks noChangeShapeType="1"/>
          </p:cNvSpPr>
          <p:nvPr/>
        </p:nvSpPr>
        <p:spPr bwMode="auto">
          <a:xfrm rot="10800000">
            <a:off x="52832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7" name="Line 16"/>
          <p:cNvSpPr>
            <a:spLocks noChangeShapeType="1"/>
          </p:cNvSpPr>
          <p:nvPr/>
        </p:nvSpPr>
        <p:spPr bwMode="auto">
          <a:xfrm rot="10800000">
            <a:off x="55499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8" name="Line 17"/>
          <p:cNvSpPr>
            <a:spLocks noChangeShapeType="1"/>
          </p:cNvSpPr>
          <p:nvPr/>
        </p:nvSpPr>
        <p:spPr bwMode="auto">
          <a:xfrm rot="10800000">
            <a:off x="58547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59" name="Line 18"/>
          <p:cNvSpPr>
            <a:spLocks noChangeShapeType="1"/>
          </p:cNvSpPr>
          <p:nvPr/>
        </p:nvSpPr>
        <p:spPr bwMode="auto">
          <a:xfrm rot="10800000">
            <a:off x="61468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0" name="Line 19"/>
          <p:cNvSpPr>
            <a:spLocks noChangeShapeType="1"/>
          </p:cNvSpPr>
          <p:nvPr/>
        </p:nvSpPr>
        <p:spPr bwMode="auto">
          <a:xfrm rot="10800000">
            <a:off x="64135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1" name="Line 20"/>
          <p:cNvSpPr>
            <a:spLocks noChangeShapeType="1"/>
          </p:cNvSpPr>
          <p:nvPr/>
        </p:nvSpPr>
        <p:spPr bwMode="auto">
          <a:xfrm rot="10800000">
            <a:off x="66929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2" name="Line 21"/>
          <p:cNvSpPr>
            <a:spLocks noChangeShapeType="1"/>
          </p:cNvSpPr>
          <p:nvPr/>
        </p:nvSpPr>
        <p:spPr bwMode="auto">
          <a:xfrm rot="10800000">
            <a:off x="69596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3" name="Line 22"/>
          <p:cNvSpPr>
            <a:spLocks noChangeShapeType="1"/>
          </p:cNvSpPr>
          <p:nvPr/>
        </p:nvSpPr>
        <p:spPr bwMode="auto">
          <a:xfrm rot="10800000">
            <a:off x="7264400" y="79375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4" name="Line 23"/>
          <p:cNvSpPr>
            <a:spLocks noChangeShapeType="1"/>
          </p:cNvSpPr>
          <p:nvPr/>
        </p:nvSpPr>
        <p:spPr bwMode="auto">
          <a:xfrm rot="10800000">
            <a:off x="75311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5" name="Line 24"/>
          <p:cNvSpPr>
            <a:spLocks noChangeShapeType="1"/>
          </p:cNvSpPr>
          <p:nvPr/>
        </p:nvSpPr>
        <p:spPr bwMode="auto">
          <a:xfrm rot="10800000">
            <a:off x="77978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6" name="Line 25"/>
          <p:cNvSpPr>
            <a:spLocks noChangeShapeType="1"/>
          </p:cNvSpPr>
          <p:nvPr/>
        </p:nvSpPr>
        <p:spPr bwMode="auto">
          <a:xfrm rot="10800000">
            <a:off x="80772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7" name="Line 26"/>
          <p:cNvSpPr>
            <a:spLocks noChangeShapeType="1"/>
          </p:cNvSpPr>
          <p:nvPr/>
        </p:nvSpPr>
        <p:spPr bwMode="auto">
          <a:xfrm rot="10800000">
            <a:off x="83439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8" name="Line 27"/>
          <p:cNvSpPr>
            <a:spLocks noChangeShapeType="1"/>
          </p:cNvSpPr>
          <p:nvPr/>
        </p:nvSpPr>
        <p:spPr bwMode="auto">
          <a:xfrm rot="10800000">
            <a:off x="86487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69" name="Line 28"/>
          <p:cNvSpPr>
            <a:spLocks noChangeShapeType="1"/>
          </p:cNvSpPr>
          <p:nvPr/>
        </p:nvSpPr>
        <p:spPr bwMode="auto">
          <a:xfrm rot="10800000">
            <a:off x="89154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0" name="Line 29"/>
          <p:cNvSpPr>
            <a:spLocks noChangeShapeType="1"/>
          </p:cNvSpPr>
          <p:nvPr/>
        </p:nvSpPr>
        <p:spPr bwMode="auto">
          <a:xfrm rot="10800000">
            <a:off x="91821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1" name="Line 30"/>
          <p:cNvSpPr>
            <a:spLocks noChangeShapeType="1"/>
          </p:cNvSpPr>
          <p:nvPr/>
        </p:nvSpPr>
        <p:spPr bwMode="auto">
          <a:xfrm rot="10800000">
            <a:off x="94615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2" name="Line 31"/>
          <p:cNvSpPr>
            <a:spLocks noChangeShapeType="1"/>
          </p:cNvSpPr>
          <p:nvPr/>
        </p:nvSpPr>
        <p:spPr bwMode="auto">
          <a:xfrm rot="10800000">
            <a:off x="97282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3" name="Line 32"/>
          <p:cNvSpPr>
            <a:spLocks noChangeShapeType="1"/>
          </p:cNvSpPr>
          <p:nvPr/>
        </p:nvSpPr>
        <p:spPr bwMode="auto">
          <a:xfrm rot="10800000">
            <a:off x="100330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4" name="Line 33"/>
          <p:cNvSpPr>
            <a:spLocks noChangeShapeType="1"/>
          </p:cNvSpPr>
          <p:nvPr/>
        </p:nvSpPr>
        <p:spPr bwMode="auto">
          <a:xfrm rot="10800000">
            <a:off x="103251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5" name="Line 34"/>
          <p:cNvSpPr>
            <a:spLocks noChangeShapeType="1"/>
          </p:cNvSpPr>
          <p:nvPr/>
        </p:nvSpPr>
        <p:spPr bwMode="auto">
          <a:xfrm rot="10800000">
            <a:off x="105918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6" name="Line 35"/>
          <p:cNvSpPr>
            <a:spLocks noChangeShapeType="1"/>
          </p:cNvSpPr>
          <p:nvPr/>
        </p:nvSpPr>
        <p:spPr bwMode="auto">
          <a:xfrm rot="10800000">
            <a:off x="108712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77" name="Line 36"/>
          <p:cNvSpPr>
            <a:spLocks noChangeShapeType="1"/>
          </p:cNvSpPr>
          <p:nvPr/>
        </p:nvSpPr>
        <p:spPr bwMode="auto">
          <a:xfrm rot="10800000" flipH="1">
            <a:off x="1641475" y="8228013"/>
            <a:ext cx="9517063" cy="1587"/>
          </a:xfrm>
          <a:prstGeom prst="line">
            <a:avLst/>
          </a:prstGeom>
          <a:noFill/>
          <a:ln w="12700">
            <a:solidFill>
              <a:schemeClr val="tx1">
                <a:alpha val="70195"/>
              </a:schemeClr>
            </a:solidFill>
            <a:round/>
            <a:headEnd/>
            <a:tailEnd/>
          </a:ln>
        </p:spPr>
        <p:txBody>
          <a:bodyPr lIns="0" tIns="0" rIns="0" bIns="0"/>
          <a:lstStyle/>
          <a:p>
            <a:endParaRPr lang="en-US" dirty="0"/>
          </a:p>
        </p:txBody>
      </p:sp>
      <p:grpSp>
        <p:nvGrpSpPr>
          <p:cNvPr id="2" name="Group 154"/>
          <p:cNvGrpSpPr>
            <a:grpSpLocks/>
          </p:cNvGrpSpPr>
          <p:nvPr/>
        </p:nvGrpSpPr>
        <p:grpSpPr bwMode="auto">
          <a:xfrm>
            <a:off x="5537200" y="4267200"/>
            <a:ext cx="1562100" cy="1403350"/>
            <a:chOff x="0" y="0"/>
            <a:chExt cx="984" cy="884"/>
          </a:xfrm>
        </p:grpSpPr>
        <p:grpSp>
          <p:nvGrpSpPr>
            <p:cNvPr id="3" name="Group 45"/>
            <p:cNvGrpSpPr>
              <a:grpSpLocks/>
            </p:cNvGrpSpPr>
            <p:nvPr/>
          </p:nvGrpSpPr>
          <p:grpSpPr bwMode="auto">
            <a:xfrm>
              <a:off x="184" y="272"/>
              <a:ext cx="536" cy="420"/>
              <a:chOff x="0" y="0"/>
              <a:chExt cx="536" cy="420"/>
            </a:xfrm>
          </p:grpSpPr>
          <p:grpSp>
            <p:nvGrpSpPr>
              <p:cNvPr id="4" name="Group 41"/>
              <p:cNvGrpSpPr>
                <a:grpSpLocks/>
              </p:cNvGrpSpPr>
              <p:nvPr/>
            </p:nvGrpSpPr>
            <p:grpSpPr bwMode="auto">
              <a:xfrm>
                <a:off x="0" y="216"/>
                <a:ext cx="294" cy="204"/>
                <a:chOff x="0" y="0"/>
                <a:chExt cx="294" cy="204"/>
              </a:xfrm>
            </p:grpSpPr>
            <p:sp>
              <p:nvSpPr>
                <p:cNvPr id="36039" name="Oval 37"/>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6040" name="Line 38"/>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6041" name="Line 39"/>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6042" name="Line 40"/>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6036" name="AutoShape 42"/>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6037" name="Line 43"/>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6038" name="AutoShape 44"/>
              <p:cNvSpPr>
                <a:spLocks/>
              </p:cNvSpPr>
              <p:nvPr/>
            </p:nvSpPr>
            <p:spPr bwMode="auto">
              <a:xfrm>
                <a:off x="176" y="224"/>
                <a:ext cx="120" cy="88"/>
              </a:xfrm>
              <a:prstGeom prst="triangle">
                <a:avLst>
                  <a:gd name="adj" fmla="val 50000"/>
                </a:avLst>
              </a:prstGeom>
              <a:solidFill>
                <a:srgbClr val="EF8FB3"/>
              </a:solidFill>
              <a:ln w="12700">
                <a:noFill/>
                <a:round/>
                <a:headEnd/>
                <a:tailEnd/>
              </a:ln>
            </p:spPr>
            <p:txBody>
              <a:bodyPr lIns="0" tIns="0" rIns="0" bIns="0"/>
              <a:lstStyle/>
              <a:p>
                <a:endParaRPr lang="en-US" dirty="0"/>
              </a:p>
            </p:txBody>
          </p:sp>
        </p:grpSp>
        <p:grpSp>
          <p:nvGrpSpPr>
            <p:cNvPr id="5" name="Group 54"/>
            <p:cNvGrpSpPr>
              <a:grpSpLocks/>
            </p:cNvGrpSpPr>
            <p:nvPr/>
          </p:nvGrpSpPr>
          <p:grpSpPr bwMode="auto">
            <a:xfrm>
              <a:off x="272" y="0"/>
              <a:ext cx="544" cy="420"/>
              <a:chOff x="0" y="0"/>
              <a:chExt cx="544" cy="420"/>
            </a:xfrm>
          </p:grpSpPr>
          <p:sp>
            <p:nvSpPr>
              <p:cNvPr id="36027" name="AutoShape 46"/>
              <p:cNvSpPr>
                <a:spLocks/>
              </p:cNvSpPr>
              <p:nvPr/>
            </p:nvSpPr>
            <p:spPr bwMode="auto">
              <a:xfrm>
                <a:off x="288"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6028" name="Line 47"/>
              <p:cNvSpPr>
                <a:spLocks noChangeShapeType="1"/>
              </p:cNvSpPr>
              <p:nvPr/>
            </p:nvSpPr>
            <p:spPr bwMode="auto">
              <a:xfrm flipH="1">
                <a:off x="264" y="208"/>
                <a:ext cx="96" cy="64"/>
              </a:xfrm>
              <a:prstGeom prst="line">
                <a:avLst/>
              </a:prstGeom>
              <a:noFill/>
              <a:ln w="38100">
                <a:solidFill>
                  <a:srgbClr val="86CD4D"/>
                </a:solidFill>
                <a:round/>
                <a:headEnd/>
                <a:tailEnd/>
              </a:ln>
            </p:spPr>
            <p:txBody>
              <a:bodyPr lIns="0" tIns="0" rIns="0" bIns="0"/>
              <a:lstStyle/>
              <a:p>
                <a:endParaRPr lang="en-US" dirty="0"/>
              </a:p>
            </p:txBody>
          </p:sp>
          <p:grpSp>
            <p:nvGrpSpPr>
              <p:cNvPr id="6" name="Group 52"/>
              <p:cNvGrpSpPr>
                <a:grpSpLocks/>
              </p:cNvGrpSpPr>
              <p:nvPr/>
            </p:nvGrpSpPr>
            <p:grpSpPr bwMode="auto">
              <a:xfrm>
                <a:off x="0" y="216"/>
                <a:ext cx="294" cy="204"/>
                <a:chOff x="0" y="0"/>
                <a:chExt cx="294" cy="204"/>
              </a:xfrm>
            </p:grpSpPr>
            <p:sp>
              <p:nvSpPr>
                <p:cNvPr id="36031" name="Oval 48"/>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6032" name="Line 49"/>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6033" name="Line 50"/>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6034" name="Line 51"/>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6030" name="AutoShape 53"/>
              <p:cNvSpPr>
                <a:spLocks/>
              </p:cNvSpPr>
              <p:nvPr/>
            </p:nvSpPr>
            <p:spPr bwMode="auto">
              <a:xfrm>
                <a:off x="184" y="224"/>
                <a:ext cx="120" cy="88"/>
              </a:xfrm>
              <a:prstGeom prst="triangle">
                <a:avLst>
                  <a:gd name="adj" fmla="val 50000"/>
                </a:avLst>
              </a:prstGeom>
              <a:solidFill>
                <a:srgbClr val="EF8FB3"/>
              </a:solidFill>
              <a:ln w="12700">
                <a:noFill/>
                <a:round/>
                <a:headEnd/>
                <a:tailEnd/>
              </a:ln>
            </p:spPr>
            <p:txBody>
              <a:bodyPr lIns="0" tIns="0" rIns="0" bIns="0"/>
              <a:lstStyle/>
              <a:p>
                <a:endParaRPr lang="en-US" dirty="0"/>
              </a:p>
            </p:txBody>
          </p:sp>
        </p:grpSp>
        <p:grpSp>
          <p:nvGrpSpPr>
            <p:cNvPr id="7" name="Group 63"/>
            <p:cNvGrpSpPr>
              <a:grpSpLocks/>
            </p:cNvGrpSpPr>
            <p:nvPr/>
          </p:nvGrpSpPr>
          <p:grpSpPr bwMode="auto">
            <a:xfrm>
              <a:off x="344" y="272"/>
              <a:ext cx="536" cy="420"/>
              <a:chOff x="0" y="0"/>
              <a:chExt cx="536" cy="420"/>
            </a:xfrm>
          </p:grpSpPr>
          <p:grpSp>
            <p:nvGrpSpPr>
              <p:cNvPr id="8" name="Group 59"/>
              <p:cNvGrpSpPr>
                <a:grpSpLocks/>
              </p:cNvGrpSpPr>
              <p:nvPr/>
            </p:nvGrpSpPr>
            <p:grpSpPr bwMode="auto">
              <a:xfrm>
                <a:off x="0" y="216"/>
                <a:ext cx="294" cy="204"/>
                <a:chOff x="0" y="0"/>
                <a:chExt cx="294" cy="204"/>
              </a:xfrm>
            </p:grpSpPr>
            <p:sp>
              <p:nvSpPr>
                <p:cNvPr id="36023" name="Oval 55"/>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6024" name="Line 56"/>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6025" name="Line 57"/>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6026" name="Line 58"/>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6020" name="AutoShape 60"/>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6021" name="Line 61"/>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6022" name="AutoShape 62"/>
              <p:cNvSpPr>
                <a:spLocks/>
              </p:cNvSpPr>
              <p:nvPr/>
            </p:nvSpPr>
            <p:spPr bwMode="auto">
              <a:xfrm>
                <a:off x="176" y="224"/>
                <a:ext cx="120" cy="88"/>
              </a:xfrm>
              <a:prstGeom prst="triangle">
                <a:avLst>
                  <a:gd name="adj" fmla="val 50000"/>
                </a:avLst>
              </a:prstGeom>
              <a:solidFill>
                <a:srgbClr val="EF8FB3"/>
              </a:solidFill>
              <a:ln w="12700">
                <a:noFill/>
                <a:round/>
                <a:headEnd/>
                <a:tailEnd/>
              </a:ln>
            </p:spPr>
            <p:txBody>
              <a:bodyPr lIns="0" tIns="0" rIns="0" bIns="0"/>
              <a:lstStyle/>
              <a:p>
                <a:endParaRPr lang="en-US" dirty="0"/>
              </a:p>
            </p:txBody>
          </p:sp>
        </p:grpSp>
        <p:grpSp>
          <p:nvGrpSpPr>
            <p:cNvPr id="9" name="Group 72"/>
            <p:cNvGrpSpPr>
              <a:grpSpLocks/>
            </p:cNvGrpSpPr>
            <p:nvPr/>
          </p:nvGrpSpPr>
          <p:grpSpPr bwMode="auto">
            <a:xfrm>
              <a:off x="456" y="272"/>
              <a:ext cx="528" cy="420"/>
              <a:chOff x="0" y="0"/>
              <a:chExt cx="528" cy="420"/>
            </a:xfrm>
          </p:grpSpPr>
          <p:grpSp>
            <p:nvGrpSpPr>
              <p:cNvPr id="10" name="Group 68"/>
              <p:cNvGrpSpPr>
                <a:grpSpLocks/>
              </p:cNvGrpSpPr>
              <p:nvPr/>
            </p:nvGrpSpPr>
            <p:grpSpPr bwMode="auto">
              <a:xfrm>
                <a:off x="0" y="216"/>
                <a:ext cx="294" cy="204"/>
                <a:chOff x="0" y="0"/>
                <a:chExt cx="294" cy="204"/>
              </a:xfrm>
            </p:grpSpPr>
            <p:sp>
              <p:nvSpPr>
                <p:cNvPr id="36015" name="Oval 64"/>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6016" name="Line 65"/>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6017" name="Line 66"/>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6018" name="Line 67"/>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6012" name="AutoShape 69"/>
              <p:cNvSpPr>
                <a:spLocks/>
              </p:cNvSpPr>
              <p:nvPr/>
            </p:nvSpPr>
            <p:spPr bwMode="auto">
              <a:xfrm>
                <a:off x="272"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6013" name="Line 70"/>
              <p:cNvSpPr>
                <a:spLocks noChangeShapeType="1"/>
              </p:cNvSpPr>
              <p:nvPr/>
            </p:nvSpPr>
            <p:spPr bwMode="auto">
              <a:xfrm flipH="1">
                <a:off x="248" y="208"/>
                <a:ext cx="96" cy="64"/>
              </a:xfrm>
              <a:prstGeom prst="line">
                <a:avLst/>
              </a:prstGeom>
              <a:noFill/>
              <a:ln w="38100">
                <a:solidFill>
                  <a:srgbClr val="86CD4D"/>
                </a:solidFill>
                <a:round/>
                <a:headEnd/>
                <a:tailEnd/>
              </a:ln>
            </p:spPr>
            <p:txBody>
              <a:bodyPr lIns="0" tIns="0" rIns="0" bIns="0"/>
              <a:lstStyle/>
              <a:p>
                <a:endParaRPr lang="en-US" dirty="0"/>
              </a:p>
            </p:txBody>
          </p:sp>
          <p:sp>
            <p:nvSpPr>
              <p:cNvPr id="36014" name="AutoShape 71"/>
              <p:cNvSpPr>
                <a:spLocks/>
              </p:cNvSpPr>
              <p:nvPr/>
            </p:nvSpPr>
            <p:spPr bwMode="auto">
              <a:xfrm>
                <a:off x="168"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1" name="Group 81"/>
            <p:cNvGrpSpPr>
              <a:grpSpLocks/>
            </p:cNvGrpSpPr>
            <p:nvPr/>
          </p:nvGrpSpPr>
          <p:grpSpPr bwMode="auto">
            <a:xfrm>
              <a:off x="72" y="336"/>
              <a:ext cx="536" cy="420"/>
              <a:chOff x="0" y="0"/>
              <a:chExt cx="536" cy="420"/>
            </a:xfrm>
          </p:grpSpPr>
          <p:grpSp>
            <p:nvGrpSpPr>
              <p:cNvPr id="12" name="Group 77"/>
              <p:cNvGrpSpPr>
                <a:grpSpLocks/>
              </p:cNvGrpSpPr>
              <p:nvPr/>
            </p:nvGrpSpPr>
            <p:grpSpPr bwMode="auto">
              <a:xfrm>
                <a:off x="0" y="216"/>
                <a:ext cx="294" cy="204"/>
                <a:chOff x="0" y="0"/>
                <a:chExt cx="294" cy="204"/>
              </a:xfrm>
            </p:grpSpPr>
            <p:sp>
              <p:nvSpPr>
                <p:cNvPr id="36007" name="Oval 73"/>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6008" name="Line 74"/>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6009" name="Line 75"/>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6010" name="Line 76"/>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6004" name="AutoShape 78"/>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6005" name="Line 79"/>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6006" name="AutoShape 80"/>
              <p:cNvSpPr>
                <a:spLocks/>
              </p:cNvSpPr>
              <p:nvPr/>
            </p:nvSpPr>
            <p:spPr bwMode="auto">
              <a:xfrm>
                <a:off x="176" y="224"/>
                <a:ext cx="120" cy="88"/>
              </a:xfrm>
              <a:prstGeom prst="triangle">
                <a:avLst>
                  <a:gd name="adj" fmla="val 50000"/>
                </a:avLst>
              </a:prstGeom>
              <a:solidFill>
                <a:srgbClr val="EF8FB3"/>
              </a:solidFill>
              <a:ln w="12700">
                <a:noFill/>
                <a:round/>
                <a:headEnd/>
                <a:tailEnd/>
              </a:ln>
            </p:spPr>
            <p:txBody>
              <a:bodyPr lIns="0" tIns="0" rIns="0" bIns="0"/>
              <a:lstStyle/>
              <a:p>
                <a:endParaRPr lang="en-US" dirty="0"/>
              </a:p>
            </p:txBody>
          </p:sp>
        </p:grpSp>
        <p:grpSp>
          <p:nvGrpSpPr>
            <p:cNvPr id="13" name="Group 90"/>
            <p:cNvGrpSpPr>
              <a:grpSpLocks/>
            </p:cNvGrpSpPr>
            <p:nvPr/>
          </p:nvGrpSpPr>
          <p:grpSpPr bwMode="auto">
            <a:xfrm>
              <a:off x="160" y="400"/>
              <a:ext cx="536" cy="420"/>
              <a:chOff x="0" y="0"/>
              <a:chExt cx="536" cy="420"/>
            </a:xfrm>
          </p:grpSpPr>
          <p:grpSp>
            <p:nvGrpSpPr>
              <p:cNvPr id="14" name="Group 86"/>
              <p:cNvGrpSpPr>
                <a:grpSpLocks/>
              </p:cNvGrpSpPr>
              <p:nvPr/>
            </p:nvGrpSpPr>
            <p:grpSpPr bwMode="auto">
              <a:xfrm>
                <a:off x="0" y="216"/>
                <a:ext cx="294" cy="204"/>
                <a:chOff x="0" y="0"/>
                <a:chExt cx="294" cy="204"/>
              </a:xfrm>
            </p:grpSpPr>
            <p:sp>
              <p:nvSpPr>
                <p:cNvPr id="35999" name="Oval 82"/>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6000" name="Line 83"/>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6001" name="Line 84"/>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6002" name="Line 85"/>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5996" name="AutoShape 87"/>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97" name="Line 88"/>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5998" name="AutoShape 89"/>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5" name="Group 99"/>
            <p:cNvGrpSpPr>
              <a:grpSpLocks/>
            </p:cNvGrpSpPr>
            <p:nvPr/>
          </p:nvGrpSpPr>
          <p:grpSpPr bwMode="auto">
            <a:xfrm>
              <a:off x="352" y="464"/>
              <a:ext cx="536" cy="420"/>
              <a:chOff x="0" y="0"/>
              <a:chExt cx="536" cy="420"/>
            </a:xfrm>
          </p:grpSpPr>
          <p:grpSp>
            <p:nvGrpSpPr>
              <p:cNvPr id="16" name="Group 95"/>
              <p:cNvGrpSpPr>
                <a:grpSpLocks/>
              </p:cNvGrpSpPr>
              <p:nvPr/>
            </p:nvGrpSpPr>
            <p:grpSpPr bwMode="auto">
              <a:xfrm>
                <a:off x="0" y="216"/>
                <a:ext cx="294" cy="204"/>
                <a:chOff x="0" y="0"/>
                <a:chExt cx="294" cy="204"/>
              </a:xfrm>
            </p:grpSpPr>
            <p:sp>
              <p:nvSpPr>
                <p:cNvPr id="35991" name="Oval 9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5992" name="Line 9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5993" name="Line 9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5994" name="Line 9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5988" name="AutoShape 96"/>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89" name="Line 97"/>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5990" name="AutoShape 98"/>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17" name="Group 108"/>
            <p:cNvGrpSpPr>
              <a:grpSpLocks/>
            </p:cNvGrpSpPr>
            <p:nvPr/>
          </p:nvGrpSpPr>
          <p:grpSpPr bwMode="auto">
            <a:xfrm>
              <a:off x="176" y="264"/>
              <a:ext cx="536" cy="420"/>
              <a:chOff x="0" y="0"/>
              <a:chExt cx="536" cy="420"/>
            </a:xfrm>
          </p:grpSpPr>
          <p:grpSp>
            <p:nvGrpSpPr>
              <p:cNvPr id="18" name="Group 104"/>
              <p:cNvGrpSpPr>
                <a:grpSpLocks/>
              </p:cNvGrpSpPr>
              <p:nvPr/>
            </p:nvGrpSpPr>
            <p:grpSpPr bwMode="auto">
              <a:xfrm>
                <a:off x="0" y="216"/>
                <a:ext cx="294" cy="204"/>
                <a:chOff x="0" y="0"/>
                <a:chExt cx="294" cy="204"/>
              </a:xfrm>
            </p:grpSpPr>
            <p:sp>
              <p:nvSpPr>
                <p:cNvPr id="35983" name="Oval 100"/>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5984" name="Line 101"/>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5985" name="Line 102"/>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5986" name="Line 103"/>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5980" name="AutoShape 105"/>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81" name="Line 106"/>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5982" name="AutoShape 107"/>
              <p:cNvSpPr>
                <a:spLocks/>
              </p:cNvSpPr>
              <p:nvPr/>
            </p:nvSpPr>
            <p:spPr bwMode="auto">
              <a:xfrm>
                <a:off x="176" y="224"/>
                <a:ext cx="120" cy="88"/>
              </a:xfrm>
              <a:prstGeom prst="triangle">
                <a:avLst>
                  <a:gd name="adj" fmla="val 50000"/>
                </a:avLst>
              </a:prstGeom>
              <a:solidFill>
                <a:srgbClr val="EF8FB3"/>
              </a:solidFill>
              <a:ln w="12700">
                <a:noFill/>
                <a:round/>
                <a:headEnd/>
                <a:tailEnd/>
              </a:ln>
            </p:spPr>
            <p:txBody>
              <a:bodyPr lIns="0" tIns="0" rIns="0" bIns="0"/>
              <a:lstStyle/>
              <a:p>
                <a:endParaRPr lang="en-US" dirty="0"/>
              </a:p>
            </p:txBody>
          </p:sp>
        </p:grpSp>
        <p:grpSp>
          <p:nvGrpSpPr>
            <p:cNvPr id="19" name="Group 117"/>
            <p:cNvGrpSpPr>
              <a:grpSpLocks/>
            </p:cNvGrpSpPr>
            <p:nvPr/>
          </p:nvGrpSpPr>
          <p:grpSpPr bwMode="auto">
            <a:xfrm>
              <a:off x="216" y="176"/>
              <a:ext cx="536" cy="420"/>
              <a:chOff x="0" y="0"/>
              <a:chExt cx="536" cy="420"/>
            </a:xfrm>
          </p:grpSpPr>
          <p:sp>
            <p:nvSpPr>
              <p:cNvPr id="35971" name="AutoShape 109"/>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72" name="Line 110"/>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grpSp>
            <p:nvGrpSpPr>
              <p:cNvPr id="20" name="Group 115"/>
              <p:cNvGrpSpPr>
                <a:grpSpLocks/>
              </p:cNvGrpSpPr>
              <p:nvPr/>
            </p:nvGrpSpPr>
            <p:grpSpPr bwMode="auto">
              <a:xfrm>
                <a:off x="0" y="216"/>
                <a:ext cx="294" cy="204"/>
                <a:chOff x="0" y="0"/>
                <a:chExt cx="294" cy="204"/>
              </a:xfrm>
            </p:grpSpPr>
            <p:sp>
              <p:nvSpPr>
                <p:cNvPr id="35975" name="Oval 111"/>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5976" name="Line 112"/>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5977" name="Line 113"/>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5978" name="Line 114"/>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5974" name="AutoShape 116"/>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1" name="Group 126"/>
            <p:cNvGrpSpPr>
              <a:grpSpLocks/>
            </p:cNvGrpSpPr>
            <p:nvPr/>
          </p:nvGrpSpPr>
          <p:grpSpPr bwMode="auto">
            <a:xfrm>
              <a:off x="120" y="136"/>
              <a:ext cx="536" cy="420"/>
              <a:chOff x="0" y="0"/>
              <a:chExt cx="536" cy="420"/>
            </a:xfrm>
          </p:grpSpPr>
          <p:sp>
            <p:nvSpPr>
              <p:cNvPr id="35963" name="AutoShape 118"/>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64" name="Line 119"/>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grpSp>
            <p:nvGrpSpPr>
              <p:cNvPr id="22" name="Group 124"/>
              <p:cNvGrpSpPr>
                <a:grpSpLocks/>
              </p:cNvGrpSpPr>
              <p:nvPr/>
            </p:nvGrpSpPr>
            <p:grpSpPr bwMode="auto">
              <a:xfrm>
                <a:off x="0" y="216"/>
                <a:ext cx="294" cy="204"/>
                <a:chOff x="0" y="0"/>
                <a:chExt cx="294" cy="204"/>
              </a:xfrm>
            </p:grpSpPr>
            <p:sp>
              <p:nvSpPr>
                <p:cNvPr id="35967" name="Oval 120"/>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5968" name="Line 121"/>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5969" name="Line 122"/>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5970" name="Line 123"/>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5966" name="AutoShape 125"/>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3" name="Group 135"/>
            <p:cNvGrpSpPr>
              <a:grpSpLocks/>
            </p:cNvGrpSpPr>
            <p:nvPr/>
          </p:nvGrpSpPr>
          <p:grpSpPr bwMode="auto">
            <a:xfrm>
              <a:off x="272" y="176"/>
              <a:ext cx="544" cy="420"/>
              <a:chOff x="0" y="0"/>
              <a:chExt cx="544" cy="420"/>
            </a:xfrm>
          </p:grpSpPr>
          <p:grpSp>
            <p:nvGrpSpPr>
              <p:cNvPr id="24" name="Group 131"/>
              <p:cNvGrpSpPr>
                <a:grpSpLocks/>
              </p:cNvGrpSpPr>
              <p:nvPr/>
            </p:nvGrpSpPr>
            <p:grpSpPr bwMode="auto">
              <a:xfrm>
                <a:off x="0" y="216"/>
                <a:ext cx="294" cy="204"/>
                <a:chOff x="0" y="0"/>
                <a:chExt cx="294" cy="204"/>
              </a:xfrm>
            </p:grpSpPr>
            <p:sp>
              <p:nvSpPr>
                <p:cNvPr id="35959" name="Oval 127"/>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5960" name="Line 128"/>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5961" name="Line 129"/>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5962" name="Line 130"/>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sp>
            <p:nvSpPr>
              <p:cNvPr id="35956" name="AutoShape 132"/>
              <p:cNvSpPr>
                <a:spLocks/>
              </p:cNvSpPr>
              <p:nvPr/>
            </p:nvSpPr>
            <p:spPr bwMode="auto">
              <a:xfrm>
                <a:off x="288"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57" name="Line 133"/>
              <p:cNvSpPr>
                <a:spLocks noChangeShapeType="1"/>
              </p:cNvSpPr>
              <p:nvPr/>
            </p:nvSpPr>
            <p:spPr bwMode="auto">
              <a:xfrm flipH="1">
                <a:off x="264" y="208"/>
                <a:ext cx="96" cy="64"/>
              </a:xfrm>
              <a:prstGeom prst="line">
                <a:avLst/>
              </a:prstGeom>
              <a:noFill/>
              <a:ln w="38100">
                <a:solidFill>
                  <a:srgbClr val="86CD4D"/>
                </a:solidFill>
                <a:round/>
                <a:headEnd/>
                <a:tailEnd/>
              </a:ln>
            </p:spPr>
            <p:txBody>
              <a:bodyPr lIns="0" tIns="0" rIns="0" bIns="0"/>
              <a:lstStyle/>
              <a:p>
                <a:endParaRPr lang="en-US" dirty="0"/>
              </a:p>
            </p:txBody>
          </p:sp>
          <p:sp>
            <p:nvSpPr>
              <p:cNvPr id="35958" name="AutoShape 134"/>
              <p:cNvSpPr>
                <a:spLocks/>
              </p:cNvSpPr>
              <p:nvPr/>
            </p:nvSpPr>
            <p:spPr bwMode="auto">
              <a:xfrm>
                <a:off x="184"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5" name="Group 145"/>
            <p:cNvGrpSpPr>
              <a:grpSpLocks/>
            </p:cNvGrpSpPr>
            <p:nvPr/>
          </p:nvGrpSpPr>
          <p:grpSpPr bwMode="auto">
            <a:xfrm>
              <a:off x="0" y="0"/>
              <a:ext cx="552" cy="424"/>
              <a:chOff x="0" y="0"/>
              <a:chExt cx="552" cy="424"/>
            </a:xfrm>
          </p:grpSpPr>
          <p:grpSp>
            <p:nvGrpSpPr>
              <p:cNvPr id="26" name="Group 139"/>
              <p:cNvGrpSpPr>
                <a:grpSpLocks/>
              </p:cNvGrpSpPr>
              <p:nvPr/>
            </p:nvGrpSpPr>
            <p:grpSpPr bwMode="auto">
              <a:xfrm>
                <a:off x="184" y="0"/>
                <a:ext cx="368" cy="312"/>
                <a:chOff x="0" y="0"/>
                <a:chExt cx="368" cy="312"/>
              </a:xfrm>
            </p:grpSpPr>
            <p:sp>
              <p:nvSpPr>
                <p:cNvPr id="35952" name="Line 136"/>
                <p:cNvSpPr>
                  <a:spLocks noChangeShapeType="1"/>
                </p:cNvSpPr>
                <p:nvPr/>
              </p:nvSpPr>
              <p:spPr bwMode="auto">
                <a:xfrm flipH="1">
                  <a:off x="88" y="208"/>
                  <a:ext cx="96" cy="64"/>
                </a:xfrm>
                <a:prstGeom prst="line">
                  <a:avLst/>
                </a:prstGeom>
                <a:noFill/>
                <a:ln w="38100">
                  <a:solidFill>
                    <a:srgbClr val="86CD4D"/>
                  </a:solidFill>
                  <a:round/>
                  <a:headEnd/>
                  <a:tailEnd/>
                </a:ln>
              </p:spPr>
              <p:txBody>
                <a:bodyPr lIns="0" tIns="0" rIns="0" bIns="0"/>
                <a:lstStyle/>
                <a:p>
                  <a:endParaRPr lang="en-US" dirty="0"/>
                </a:p>
              </p:txBody>
            </p:sp>
            <p:sp>
              <p:nvSpPr>
                <p:cNvPr id="35953" name="AutoShape 137"/>
                <p:cNvSpPr>
                  <a:spLocks/>
                </p:cNvSpPr>
                <p:nvPr/>
              </p:nvSpPr>
              <p:spPr bwMode="auto">
                <a:xfrm>
                  <a:off x="112"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54" name="AutoShape 138"/>
                <p:cNvSpPr>
                  <a:spLocks/>
                </p:cNvSpPr>
                <p:nvPr/>
              </p:nvSpPr>
              <p:spPr bwMode="auto">
                <a:xfrm>
                  <a:off x="0"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grpSp>
          <p:grpSp>
            <p:nvGrpSpPr>
              <p:cNvPr id="27" name="Group 144"/>
              <p:cNvGrpSpPr>
                <a:grpSpLocks/>
              </p:cNvGrpSpPr>
              <p:nvPr/>
            </p:nvGrpSpPr>
            <p:grpSpPr bwMode="auto">
              <a:xfrm>
                <a:off x="0" y="220"/>
                <a:ext cx="294" cy="204"/>
                <a:chOff x="0" y="0"/>
                <a:chExt cx="294" cy="204"/>
              </a:xfrm>
            </p:grpSpPr>
            <p:sp>
              <p:nvSpPr>
                <p:cNvPr id="35948" name="Oval 140"/>
                <p:cNvSpPr>
                  <a:spLocks/>
                </p:cNvSpPr>
                <p:nvPr/>
              </p:nvSpPr>
              <p:spPr bwMode="auto">
                <a:xfrm>
                  <a:off x="0" y="116"/>
                  <a:ext cx="120" cy="88"/>
                </a:xfrm>
                <a:prstGeom prst="ellipse">
                  <a:avLst/>
                </a:prstGeom>
                <a:solidFill>
                  <a:srgbClr val="9A9A9A"/>
                </a:solidFill>
                <a:ln w="12700">
                  <a:noFill/>
                  <a:round/>
                  <a:headEnd/>
                  <a:tailEnd/>
                </a:ln>
              </p:spPr>
              <p:txBody>
                <a:bodyPr lIns="0" tIns="0" rIns="0" bIns="0"/>
                <a:lstStyle/>
                <a:p>
                  <a:endParaRPr lang="en-US" dirty="0"/>
                </a:p>
              </p:txBody>
            </p:sp>
            <p:sp>
              <p:nvSpPr>
                <p:cNvPr id="35949" name="Line 141"/>
                <p:cNvSpPr>
                  <a:spLocks noChangeShapeType="1"/>
                </p:cNvSpPr>
                <p:nvPr/>
              </p:nvSpPr>
              <p:spPr bwMode="auto">
                <a:xfrm flipH="1">
                  <a:off x="142" y="0"/>
                  <a:ext cx="74" cy="110"/>
                </a:xfrm>
                <a:prstGeom prst="line">
                  <a:avLst/>
                </a:prstGeom>
                <a:noFill/>
                <a:ln w="25400">
                  <a:solidFill>
                    <a:srgbClr val="B3B3B3"/>
                  </a:solidFill>
                  <a:round/>
                  <a:headEnd/>
                  <a:tailEnd/>
                </a:ln>
              </p:spPr>
              <p:txBody>
                <a:bodyPr lIns="0" tIns="0" rIns="0" bIns="0"/>
                <a:lstStyle/>
                <a:p>
                  <a:endParaRPr lang="en-US" dirty="0"/>
                </a:p>
              </p:txBody>
            </p:sp>
            <p:sp>
              <p:nvSpPr>
                <p:cNvPr id="35950" name="Line 142"/>
                <p:cNvSpPr>
                  <a:spLocks noChangeShapeType="1"/>
                </p:cNvSpPr>
                <p:nvPr/>
              </p:nvSpPr>
              <p:spPr bwMode="auto">
                <a:xfrm flipH="1">
                  <a:off x="144" y="116"/>
                  <a:ext cx="150" cy="0"/>
                </a:xfrm>
                <a:prstGeom prst="line">
                  <a:avLst/>
                </a:prstGeom>
                <a:noFill/>
                <a:ln w="25400">
                  <a:solidFill>
                    <a:srgbClr val="B3B3B3"/>
                  </a:solidFill>
                  <a:round/>
                  <a:headEnd/>
                  <a:tailEnd/>
                </a:ln>
              </p:spPr>
              <p:txBody>
                <a:bodyPr lIns="0" tIns="0" rIns="0" bIns="0"/>
                <a:lstStyle/>
                <a:p>
                  <a:endParaRPr lang="en-US" dirty="0"/>
                </a:p>
              </p:txBody>
            </p:sp>
            <p:sp>
              <p:nvSpPr>
                <p:cNvPr id="35951" name="Line 143"/>
                <p:cNvSpPr>
                  <a:spLocks noChangeShapeType="1"/>
                </p:cNvSpPr>
                <p:nvPr/>
              </p:nvSpPr>
              <p:spPr bwMode="auto">
                <a:xfrm flipH="1">
                  <a:off x="96" y="108"/>
                  <a:ext cx="54" cy="35"/>
                </a:xfrm>
                <a:prstGeom prst="line">
                  <a:avLst/>
                </a:prstGeom>
                <a:noFill/>
                <a:ln w="25400">
                  <a:solidFill>
                    <a:srgbClr val="B3B3B3"/>
                  </a:solidFill>
                  <a:round/>
                  <a:headEnd/>
                  <a:tailEnd/>
                </a:ln>
              </p:spPr>
              <p:txBody>
                <a:bodyPr lIns="0" tIns="0" rIns="0" bIns="0"/>
                <a:lstStyle/>
                <a:p>
                  <a:endParaRPr lang="en-US" dirty="0"/>
                </a:p>
              </p:txBody>
            </p:sp>
          </p:grpSp>
        </p:grpSp>
        <p:grpSp>
          <p:nvGrpSpPr>
            <p:cNvPr id="28" name="Group 153"/>
            <p:cNvGrpSpPr>
              <a:grpSpLocks/>
            </p:cNvGrpSpPr>
            <p:nvPr/>
          </p:nvGrpSpPr>
          <p:grpSpPr bwMode="auto">
            <a:xfrm>
              <a:off x="216" y="272"/>
              <a:ext cx="536" cy="420"/>
              <a:chOff x="0" y="0"/>
              <a:chExt cx="536" cy="420"/>
            </a:xfrm>
          </p:grpSpPr>
          <p:sp>
            <p:nvSpPr>
              <p:cNvPr id="35939" name="AutoShape 146"/>
              <p:cNvSpPr>
                <a:spLocks/>
              </p:cNvSpPr>
              <p:nvPr/>
            </p:nvSpPr>
            <p:spPr bwMode="auto">
              <a:xfrm>
                <a:off x="280" y="0"/>
                <a:ext cx="256" cy="256"/>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sp>
            <p:nvSpPr>
              <p:cNvPr id="35940" name="Line 147"/>
              <p:cNvSpPr>
                <a:spLocks noChangeShapeType="1"/>
              </p:cNvSpPr>
              <p:nvPr/>
            </p:nvSpPr>
            <p:spPr bwMode="auto">
              <a:xfrm flipH="1">
                <a:off x="256" y="208"/>
                <a:ext cx="96" cy="64"/>
              </a:xfrm>
              <a:prstGeom prst="line">
                <a:avLst/>
              </a:prstGeom>
              <a:noFill/>
              <a:ln w="38100">
                <a:solidFill>
                  <a:srgbClr val="86CD4D"/>
                </a:solidFill>
                <a:round/>
                <a:headEnd/>
                <a:tailEnd/>
              </a:ln>
            </p:spPr>
            <p:txBody>
              <a:bodyPr lIns="0" tIns="0" rIns="0" bIns="0"/>
              <a:lstStyle/>
              <a:p>
                <a:endParaRPr lang="en-US" dirty="0"/>
              </a:p>
            </p:txBody>
          </p:sp>
          <p:sp>
            <p:nvSpPr>
              <p:cNvPr id="35941" name="AutoShape 148"/>
              <p:cNvSpPr>
                <a:spLocks/>
              </p:cNvSpPr>
              <p:nvPr/>
            </p:nvSpPr>
            <p:spPr bwMode="auto">
              <a:xfrm>
                <a:off x="176" y="224"/>
                <a:ext cx="120" cy="88"/>
              </a:xfrm>
              <a:prstGeom prst="triangle">
                <a:avLst>
                  <a:gd name="adj" fmla="val 50000"/>
                </a:avLst>
              </a:prstGeom>
              <a:solidFill>
                <a:srgbClr val="FF0000"/>
              </a:solidFill>
              <a:ln w="12700">
                <a:solidFill>
                  <a:srgbClr val="FF0000"/>
                </a:solidFill>
                <a:round/>
                <a:headEnd/>
                <a:tailEnd/>
              </a:ln>
            </p:spPr>
            <p:txBody>
              <a:bodyPr lIns="0" tIns="0" rIns="0" bIns="0"/>
              <a:lstStyle/>
              <a:p>
                <a:endParaRPr lang="en-US" dirty="0"/>
              </a:p>
            </p:txBody>
          </p:sp>
          <p:sp>
            <p:nvSpPr>
              <p:cNvPr id="35942" name="Oval 149"/>
              <p:cNvSpPr>
                <a:spLocks/>
              </p:cNvSpPr>
              <p:nvPr/>
            </p:nvSpPr>
            <p:spPr bwMode="auto">
              <a:xfrm>
                <a:off x="0" y="332"/>
                <a:ext cx="120" cy="88"/>
              </a:xfrm>
              <a:prstGeom prst="ellipse">
                <a:avLst/>
              </a:prstGeom>
              <a:solidFill>
                <a:srgbClr val="9A9A9A"/>
              </a:solidFill>
              <a:ln w="12700">
                <a:noFill/>
                <a:round/>
                <a:headEnd/>
                <a:tailEnd/>
              </a:ln>
            </p:spPr>
            <p:txBody>
              <a:bodyPr lIns="0" tIns="0" rIns="0" bIns="0"/>
              <a:lstStyle/>
              <a:p>
                <a:endParaRPr lang="en-US" dirty="0"/>
              </a:p>
            </p:txBody>
          </p:sp>
          <p:sp>
            <p:nvSpPr>
              <p:cNvPr id="35943" name="Line 150"/>
              <p:cNvSpPr>
                <a:spLocks noChangeShapeType="1"/>
              </p:cNvSpPr>
              <p:nvPr/>
            </p:nvSpPr>
            <p:spPr bwMode="auto">
              <a:xfrm flipH="1">
                <a:off x="142" y="216"/>
                <a:ext cx="74" cy="110"/>
              </a:xfrm>
              <a:prstGeom prst="line">
                <a:avLst/>
              </a:prstGeom>
              <a:noFill/>
              <a:ln w="25400">
                <a:solidFill>
                  <a:srgbClr val="B3B3B3"/>
                </a:solidFill>
                <a:round/>
                <a:headEnd/>
                <a:tailEnd/>
              </a:ln>
            </p:spPr>
            <p:txBody>
              <a:bodyPr lIns="0" tIns="0" rIns="0" bIns="0"/>
              <a:lstStyle/>
              <a:p>
                <a:endParaRPr lang="en-US" dirty="0"/>
              </a:p>
            </p:txBody>
          </p:sp>
          <p:sp>
            <p:nvSpPr>
              <p:cNvPr id="35944" name="Line 151"/>
              <p:cNvSpPr>
                <a:spLocks noChangeShapeType="1"/>
              </p:cNvSpPr>
              <p:nvPr/>
            </p:nvSpPr>
            <p:spPr bwMode="auto">
              <a:xfrm flipH="1">
                <a:off x="144" y="332"/>
                <a:ext cx="150" cy="0"/>
              </a:xfrm>
              <a:prstGeom prst="line">
                <a:avLst/>
              </a:prstGeom>
              <a:noFill/>
              <a:ln w="25400">
                <a:solidFill>
                  <a:srgbClr val="B3B3B3"/>
                </a:solidFill>
                <a:round/>
                <a:headEnd/>
                <a:tailEnd/>
              </a:ln>
            </p:spPr>
            <p:txBody>
              <a:bodyPr lIns="0" tIns="0" rIns="0" bIns="0"/>
              <a:lstStyle/>
              <a:p>
                <a:endParaRPr lang="en-US" dirty="0"/>
              </a:p>
            </p:txBody>
          </p:sp>
          <p:sp>
            <p:nvSpPr>
              <p:cNvPr id="35945" name="Line 152"/>
              <p:cNvSpPr>
                <a:spLocks noChangeShapeType="1"/>
              </p:cNvSpPr>
              <p:nvPr/>
            </p:nvSpPr>
            <p:spPr bwMode="auto">
              <a:xfrm flipH="1">
                <a:off x="96" y="324"/>
                <a:ext cx="54" cy="36"/>
              </a:xfrm>
              <a:prstGeom prst="line">
                <a:avLst/>
              </a:prstGeom>
              <a:noFill/>
              <a:ln w="25400">
                <a:solidFill>
                  <a:srgbClr val="B3B3B3"/>
                </a:solidFill>
                <a:round/>
                <a:headEnd/>
                <a:tailEnd/>
              </a:ln>
            </p:spPr>
            <p:txBody>
              <a:bodyPr lIns="0" tIns="0" rIns="0" bIns="0"/>
              <a:lstStyle/>
              <a:p>
                <a:endParaRPr lang="en-US" dirty="0"/>
              </a:p>
            </p:txBody>
          </p:sp>
        </p:grpSp>
      </p:grpSp>
      <p:sp>
        <p:nvSpPr>
          <p:cNvPr id="35879" name="Line 155"/>
          <p:cNvSpPr>
            <a:spLocks noChangeShapeType="1"/>
          </p:cNvSpPr>
          <p:nvPr/>
        </p:nvSpPr>
        <p:spPr bwMode="auto">
          <a:xfrm>
            <a:off x="5867400" y="4241800"/>
            <a:ext cx="1270000" cy="1270000"/>
          </a:xfrm>
          <a:prstGeom prst="line">
            <a:avLst/>
          </a:prstGeom>
          <a:noFill/>
          <a:ln w="12700">
            <a:noFill/>
            <a:round/>
            <a:headEnd/>
            <a:tailEnd/>
          </a:ln>
        </p:spPr>
        <p:txBody>
          <a:bodyPr lIns="0" tIns="0" rIns="0" bIns="0"/>
          <a:lstStyle/>
          <a:p>
            <a:endParaRPr lang="en-US" dirty="0"/>
          </a:p>
        </p:txBody>
      </p:sp>
      <p:sp>
        <p:nvSpPr>
          <p:cNvPr id="35883" name="Line 159"/>
          <p:cNvSpPr>
            <a:spLocks noChangeShapeType="1"/>
          </p:cNvSpPr>
          <p:nvPr/>
        </p:nvSpPr>
        <p:spPr bwMode="auto">
          <a:xfrm rot="10800000">
            <a:off x="111379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84" name="Line 160"/>
          <p:cNvSpPr>
            <a:spLocks noChangeShapeType="1"/>
          </p:cNvSpPr>
          <p:nvPr/>
        </p:nvSpPr>
        <p:spPr bwMode="auto">
          <a:xfrm rot="10800000">
            <a:off x="1663700" y="7924800"/>
            <a:ext cx="7938" cy="1463675"/>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85" name="Line 161"/>
          <p:cNvSpPr>
            <a:spLocks noChangeShapeType="1"/>
          </p:cNvSpPr>
          <p:nvPr/>
        </p:nvSpPr>
        <p:spPr bwMode="auto">
          <a:xfrm rot="10800000" flipH="1">
            <a:off x="1638300" y="8509000"/>
            <a:ext cx="9515475" cy="0"/>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86" name="Line 162"/>
          <p:cNvSpPr>
            <a:spLocks noChangeShapeType="1"/>
          </p:cNvSpPr>
          <p:nvPr/>
        </p:nvSpPr>
        <p:spPr bwMode="auto">
          <a:xfrm rot="10800000" flipH="1">
            <a:off x="1651000" y="8801100"/>
            <a:ext cx="9515475" cy="0"/>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87" name="Line 163"/>
          <p:cNvSpPr>
            <a:spLocks noChangeShapeType="1"/>
          </p:cNvSpPr>
          <p:nvPr/>
        </p:nvSpPr>
        <p:spPr bwMode="auto">
          <a:xfrm rot="10800000" flipH="1">
            <a:off x="1651000" y="9080500"/>
            <a:ext cx="9515475" cy="0"/>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88" name="Line 164"/>
          <p:cNvSpPr>
            <a:spLocks noChangeShapeType="1"/>
          </p:cNvSpPr>
          <p:nvPr/>
        </p:nvSpPr>
        <p:spPr bwMode="auto">
          <a:xfrm rot="10800000" flipH="1">
            <a:off x="1651000" y="9372600"/>
            <a:ext cx="9515475" cy="0"/>
          </a:xfrm>
          <a:prstGeom prst="line">
            <a:avLst/>
          </a:prstGeom>
          <a:noFill/>
          <a:ln w="12700">
            <a:solidFill>
              <a:schemeClr val="tx1">
                <a:alpha val="70195"/>
              </a:schemeClr>
            </a:solidFill>
            <a:round/>
            <a:headEnd/>
            <a:tailEnd/>
          </a:ln>
        </p:spPr>
        <p:txBody>
          <a:bodyPr lIns="0" tIns="0" rIns="0" bIns="0"/>
          <a:lstStyle/>
          <a:p>
            <a:endParaRPr lang="en-US" dirty="0"/>
          </a:p>
        </p:txBody>
      </p:sp>
      <p:sp>
        <p:nvSpPr>
          <p:cNvPr id="35889" name="Line 165"/>
          <p:cNvSpPr>
            <a:spLocks noChangeShapeType="1"/>
          </p:cNvSpPr>
          <p:nvPr/>
        </p:nvSpPr>
        <p:spPr bwMode="auto">
          <a:xfrm rot="10800000" flipH="1">
            <a:off x="1663700" y="7937500"/>
            <a:ext cx="9515475" cy="0"/>
          </a:xfrm>
          <a:prstGeom prst="line">
            <a:avLst/>
          </a:prstGeom>
          <a:noFill/>
          <a:ln w="12700">
            <a:solidFill>
              <a:schemeClr val="tx1">
                <a:alpha val="70195"/>
              </a:schemeClr>
            </a:solidFill>
            <a:round/>
            <a:headEnd/>
            <a:tailEnd/>
          </a:ln>
        </p:spPr>
        <p:txBody>
          <a:bodyPr lIns="0" tIns="0" rIns="0" bIns="0"/>
          <a:lstStyle/>
          <a:p>
            <a:endParaRPr lang="en-US" dirty="0"/>
          </a:p>
        </p:txBody>
      </p:sp>
      <p:grpSp>
        <p:nvGrpSpPr>
          <p:cNvPr id="35890" name="Group 196"/>
          <p:cNvGrpSpPr>
            <a:grpSpLocks/>
          </p:cNvGrpSpPr>
          <p:nvPr/>
        </p:nvGrpSpPr>
        <p:grpSpPr bwMode="auto">
          <a:xfrm>
            <a:off x="-1336675" y="5029200"/>
            <a:ext cx="14595475" cy="1511300"/>
            <a:chOff x="0" y="0"/>
            <a:chExt cx="9194" cy="952"/>
          </a:xfrm>
        </p:grpSpPr>
        <p:sp>
          <p:nvSpPr>
            <p:cNvPr id="35905" name="Rectangle 193"/>
            <p:cNvSpPr>
              <a:spLocks/>
            </p:cNvSpPr>
            <p:nvPr/>
          </p:nvSpPr>
          <p:spPr bwMode="auto">
            <a:xfrm>
              <a:off x="1032" y="656"/>
              <a:ext cx="1468" cy="296"/>
            </a:xfrm>
            <a:prstGeom prst="rect">
              <a:avLst/>
            </a:prstGeom>
            <a:noFill/>
            <a:ln w="12700">
              <a:noFill/>
              <a:miter lim="800000"/>
              <a:headEnd/>
              <a:tailEnd/>
            </a:ln>
          </p:spPr>
          <p:txBody>
            <a:bodyPr wrap="none" lIns="0" tIns="0" rIns="40639" bIns="0">
              <a:spAutoFit/>
            </a:bodyPr>
            <a:lstStyle/>
            <a:p>
              <a:pPr marL="39688"/>
              <a:r>
                <a:rPr lang="en-US" sz="2500" dirty="0">
                  <a:solidFill>
                    <a:schemeClr val="tx1"/>
                  </a:solidFill>
                  <a:latin typeface="Helvetica Neue" charset="0"/>
                  <a:ea typeface="Helvetica Neue" charset="0"/>
                  <a:cs typeface="Helvetica Neue" charset="0"/>
                  <a:sym typeface="Helvetica Neue" charset="0"/>
                </a:rPr>
                <a:t>Magnetic poles</a:t>
              </a:r>
            </a:p>
          </p:txBody>
        </p:sp>
        <p:sp>
          <p:nvSpPr>
            <p:cNvPr id="35906" name="Line 194"/>
            <p:cNvSpPr>
              <a:spLocks noChangeShapeType="1"/>
            </p:cNvSpPr>
            <p:nvPr/>
          </p:nvSpPr>
          <p:spPr bwMode="auto">
            <a:xfrm flipH="1">
              <a:off x="0" y="0"/>
              <a:ext cx="2301" cy="5"/>
            </a:xfrm>
            <a:prstGeom prst="line">
              <a:avLst/>
            </a:prstGeom>
            <a:noFill/>
            <a:ln w="508000">
              <a:solidFill>
                <a:srgbClr val="808080"/>
              </a:solidFill>
              <a:round/>
              <a:headEnd type="oval" w="med" len="med"/>
              <a:tailEnd/>
            </a:ln>
          </p:spPr>
          <p:txBody>
            <a:bodyPr lIns="0" tIns="0" rIns="0" bIns="0"/>
            <a:lstStyle/>
            <a:p>
              <a:endParaRPr lang="en-US" dirty="0"/>
            </a:p>
          </p:txBody>
        </p:sp>
        <p:sp>
          <p:nvSpPr>
            <p:cNvPr id="35907" name="Line 195"/>
            <p:cNvSpPr>
              <a:spLocks noChangeShapeType="1"/>
            </p:cNvSpPr>
            <p:nvPr/>
          </p:nvSpPr>
          <p:spPr bwMode="auto">
            <a:xfrm>
              <a:off x="7594" y="2"/>
              <a:ext cx="1600" cy="8"/>
            </a:xfrm>
            <a:prstGeom prst="line">
              <a:avLst/>
            </a:prstGeom>
            <a:noFill/>
            <a:ln w="508000">
              <a:solidFill>
                <a:srgbClr val="808080"/>
              </a:solidFill>
              <a:round/>
              <a:headEnd type="oval" w="med" len="med"/>
              <a:tailEnd/>
            </a:ln>
          </p:spPr>
          <p:txBody>
            <a:bodyPr lIns="0" tIns="0" rIns="0" bIns="0"/>
            <a:lstStyle/>
            <a:p>
              <a:endParaRPr lang="en-US" dirty="0"/>
            </a:p>
          </p:txBody>
        </p:sp>
      </p:grpSp>
      <p:grpSp>
        <p:nvGrpSpPr>
          <p:cNvPr id="35891" name="Group 200"/>
          <p:cNvGrpSpPr>
            <a:grpSpLocks/>
          </p:cNvGrpSpPr>
          <p:nvPr/>
        </p:nvGrpSpPr>
        <p:grpSpPr bwMode="auto">
          <a:xfrm>
            <a:off x="3322638" y="2322513"/>
            <a:ext cx="6367462" cy="5237162"/>
            <a:chOff x="0" y="0"/>
            <a:chExt cx="4010" cy="3298"/>
          </a:xfrm>
        </p:grpSpPr>
        <p:sp>
          <p:nvSpPr>
            <p:cNvPr id="35902" name="Line 197"/>
            <p:cNvSpPr>
              <a:spLocks noChangeShapeType="1"/>
            </p:cNvSpPr>
            <p:nvPr/>
          </p:nvSpPr>
          <p:spPr bwMode="auto">
            <a:xfrm>
              <a:off x="0" y="2"/>
              <a:ext cx="10" cy="3275"/>
            </a:xfrm>
            <a:prstGeom prst="line">
              <a:avLst/>
            </a:prstGeom>
            <a:noFill/>
            <a:ln w="50800">
              <a:solidFill>
                <a:schemeClr val="tx1"/>
              </a:solidFill>
              <a:round/>
              <a:headEnd/>
              <a:tailEnd/>
            </a:ln>
          </p:spPr>
          <p:txBody>
            <a:bodyPr lIns="0" tIns="0" rIns="0" bIns="0"/>
            <a:lstStyle/>
            <a:p>
              <a:endParaRPr lang="en-US" dirty="0"/>
            </a:p>
          </p:txBody>
        </p:sp>
        <p:sp>
          <p:nvSpPr>
            <p:cNvPr id="35903" name="Line 198"/>
            <p:cNvSpPr>
              <a:spLocks noChangeShapeType="1"/>
            </p:cNvSpPr>
            <p:nvPr/>
          </p:nvSpPr>
          <p:spPr bwMode="auto">
            <a:xfrm>
              <a:off x="3994" y="0"/>
              <a:ext cx="11" cy="3274"/>
            </a:xfrm>
            <a:prstGeom prst="line">
              <a:avLst/>
            </a:prstGeom>
            <a:noFill/>
            <a:ln w="50800">
              <a:solidFill>
                <a:schemeClr val="tx1"/>
              </a:solidFill>
              <a:round/>
              <a:headEnd/>
              <a:tailEnd/>
            </a:ln>
          </p:spPr>
          <p:txBody>
            <a:bodyPr lIns="0" tIns="0" rIns="0" bIns="0"/>
            <a:lstStyle/>
            <a:p>
              <a:endParaRPr lang="en-US" dirty="0"/>
            </a:p>
          </p:txBody>
        </p:sp>
        <p:sp>
          <p:nvSpPr>
            <p:cNvPr id="35904" name="Line 199"/>
            <p:cNvSpPr>
              <a:spLocks noChangeShapeType="1"/>
            </p:cNvSpPr>
            <p:nvPr/>
          </p:nvSpPr>
          <p:spPr bwMode="auto">
            <a:xfrm flipH="1">
              <a:off x="0" y="3288"/>
              <a:ext cx="4010" cy="10"/>
            </a:xfrm>
            <a:prstGeom prst="line">
              <a:avLst/>
            </a:prstGeom>
            <a:noFill/>
            <a:ln w="50800">
              <a:solidFill>
                <a:schemeClr val="tx1"/>
              </a:solidFill>
              <a:round/>
              <a:headEnd/>
              <a:tailEnd/>
            </a:ln>
          </p:spPr>
          <p:txBody>
            <a:bodyPr lIns="0" tIns="0" rIns="0" bIns="0"/>
            <a:lstStyle/>
            <a:p>
              <a:endParaRPr lang="en-US" dirty="0"/>
            </a:p>
          </p:txBody>
        </p:sp>
      </p:grpSp>
      <p:sp>
        <p:nvSpPr>
          <p:cNvPr id="209" name="Freeform 208"/>
          <p:cNvSpPr/>
          <p:nvPr/>
        </p:nvSpPr>
        <p:spPr bwMode="auto">
          <a:xfrm>
            <a:off x="1244600"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0" name="Freeform 209"/>
          <p:cNvSpPr/>
          <p:nvPr/>
        </p:nvSpPr>
        <p:spPr bwMode="auto">
          <a:xfrm>
            <a:off x="2427740"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1" name="Freeform 210"/>
          <p:cNvSpPr/>
          <p:nvPr/>
        </p:nvSpPr>
        <p:spPr bwMode="auto">
          <a:xfrm>
            <a:off x="3576960"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2" name="Freeform 211"/>
          <p:cNvSpPr/>
          <p:nvPr/>
        </p:nvSpPr>
        <p:spPr bwMode="auto">
          <a:xfrm>
            <a:off x="4729486"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3" name="Freeform 212"/>
          <p:cNvSpPr/>
          <p:nvPr/>
        </p:nvSpPr>
        <p:spPr bwMode="auto">
          <a:xfrm>
            <a:off x="5902777"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4" name="Freeform 213"/>
          <p:cNvSpPr/>
          <p:nvPr/>
        </p:nvSpPr>
        <p:spPr bwMode="auto">
          <a:xfrm>
            <a:off x="7074122"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5" name="Freeform 214"/>
          <p:cNvSpPr/>
          <p:nvPr/>
        </p:nvSpPr>
        <p:spPr bwMode="auto">
          <a:xfrm>
            <a:off x="8244340"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6" name="Freeform 215"/>
          <p:cNvSpPr/>
          <p:nvPr/>
        </p:nvSpPr>
        <p:spPr bwMode="auto">
          <a:xfrm>
            <a:off x="9293952"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217" name="Freeform 216"/>
          <p:cNvSpPr/>
          <p:nvPr/>
        </p:nvSpPr>
        <p:spPr bwMode="auto">
          <a:xfrm>
            <a:off x="10456363" y="7848600"/>
            <a:ext cx="1212979" cy="1473719"/>
          </a:xfrm>
          <a:custGeom>
            <a:avLst/>
            <a:gdLst>
              <a:gd name="connsiteX0" fmla="*/ 0 w 1212979"/>
              <a:gd name="connsiteY0" fmla="*/ 953531 h 1069417"/>
              <a:gd name="connsiteX1" fmla="*/ 373224 w 1212979"/>
              <a:gd name="connsiteY1" fmla="*/ 673613 h 1069417"/>
              <a:gd name="connsiteX2" fmla="*/ 559837 w 1212979"/>
              <a:gd name="connsiteY2" fmla="*/ 1809 h 1069417"/>
              <a:gd name="connsiteX3" fmla="*/ 671804 w 1212979"/>
              <a:gd name="connsiteY3" fmla="*/ 897548 h 1069417"/>
              <a:gd name="connsiteX4" fmla="*/ 802432 w 1212979"/>
              <a:gd name="connsiteY4" fmla="*/ 1065499 h 1069417"/>
              <a:gd name="connsiteX5" fmla="*/ 1026367 w 1212979"/>
              <a:gd name="connsiteY5" fmla="*/ 1009515 h 1069417"/>
              <a:gd name="connsiteX6" fmla="*/ 1119673 w 1212979"/>
              <a:gd name="connsiteY6" fmla="*/ 934870 h 1069417"/>
              <a:gd name="connsiteX7" fmla="*/ 1175657 w 1212979"/>
              <a:gd name="connsiteY7" fmla="*/ 934870 h 1069417"/>
              <a:gd name="connsiteX8" fmla="*/ 1212979 w 1212979"/>
              <a:gd name="connsiteY8" fmla="*/ 897548 h 106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9" h="1069417">
                <a:moveTo>
                  <a:pt x="0" y="953531"/>
                </a:moveTo>
                <a:cubicBezTo>
                  <a:pt x="139959" y="892882"/>
                  <a:pt x="279918" y="832233"/>
                  <a:pt x="373224" y="673613"/>
                </a:cubicBezTo>
                <a:cubicBezTo>
                  <a:pt x="466530" y="514993"/>
                  <a:pt x="510074" y="-35513"/>
                  <a:pt x="559837" y="1809"/>
                </a:cubicBezTo>
                <a:cubicBezTo>
                  <a:pt x="609600" y="39131"/>
                  <a:pt x="631372" y="720266"/>
                  <a:pt x="671804" y="897548"/>
                </a:cubicBezTo>
                <a:cubicBezTo>
                  <a:pt x="712236" y="1074830"/>
                  <a:pt x="743338" y="1046838"/>
                  <a:pt x="802432" y="1065499"/>
                </a:cubicBezTo>
                <a:cubicBezTo>
                  <a:pt x="861526" y="1084160"/>
                  <a:pt x="973494" y="1031286"/>
                  <a:pt x="1026367" y="1009515"/>
                </a:cubicBezTo>
                <a:cubicBezTo>
                  <a:pt x="1079240" y="987744"/>
                  <a:pt x="1094791" y="947311"/>
                  <a:pt x="1119673" y="934870"/>
                </a:cubicBezTo>
                <a:cubicBezTo>
                  <a:pt x="1144555" y="922429"/>
                  <a:pt x="1160106" y="941090"/>
                  <a:pt x="1175657" y="934870"/>
                </a:cubicBezTo>
                <a:cubicBezTo>
                  <a:pt x="1191208" y="928650"/>
                  <a:pt x="1202093" y="913099"/>
                  <a:pt x="1212979" y="897548"/>
                </a:cubicBezTo>
              </a:path>
            </a:pathLst>
          </a:custGeom>
          <a:no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FFFFFF"/>
              </a:solidFill>
              <a:effectLst/>
              <a:latin typeface="Helvetica Light" charset="0"/>
              <a:ea typeface="ヒラギノ角ゴ ProN W3" charset="0"/>
              <a:cs typeface="ヒラギノ角ゴ ProN W3" charset="0"/>
              <a:sym typeface="Helvetica Light" charset="0"/>
            </a:endParaRPr>
          </a:p>
        </p:txBody>
      </p:sp>
      <p:grpSp>
        <p:nvGrpSpPr>
          <p:cNvPr id="185" name="Group 184"/>
          <p:cNvGrpSpPr/>
          <p:nvPr/>
        </p:nvGrpSpPr>
        <p:grpSpPr>
          <a:xfrm>
            <a:off x="5245006" y="5991225"/>
            <a:ext cx="444594" cy="431800"/>
            <a:chOff x="5245006" y="5991225"/>
            <a:chExt cx="444594" cy="431800"/>
          </a:xfrm>
        </p:grpSpPr>
        <p:sp>
          <p:nvSpPr>
            <p:cNvPr id="186"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88"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89" name="Group 188"/>
          <p:cNvGrpSpPr/>
          <p:nvPr/>
        </p:nvGrpSpPr>
        <p:grpSpPr>
          <a:xfrm>
            <a:off x="8483157" y="5407025"/>
            <a:ext cx="444594" cy="431800"/>
            <a:chOff x="5245006" y="5991225"/>
            <a:chExt cx="444594" cy="431800"/>
          </a:xfrm>
        </p:grpSpPr>
        <p:sp>
          <p:nvSpPr>
            <p:cNvPr id="190"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91"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92" name="Group 191"/>
          <p:cNvGrpSpPr/>
          <p:nvPr/>
        </p:nvGrpSpPr>
        <p:grpSpPr>
          <a:xfrm>
            <a:off x="6417818" y="5300726"/>
            <a:ext cx="444594" cy="431800"/>
            <a:chOff x="5245006" y="5991225"/>
            <a:chExt cx="444594" cy="431800"/>
          </a:xfrm>
        </p:grpSpPr>
        <p:sp>
          <p:nvSpPr>
            <p:cNvPr id="193"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94"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95" name="Group 194"/>
          <p:cNvGrpSpPr/>
          <p:nvPr/>
        </p:nvGrpSpPr>
        <p:grpSpPr>
          <a:xfrm>
            <a:off x="7353300" y="3866134"/>
            <a:ext cx="444594" cy="431800"/>
            <a:chOff x="5245006" y="5991225"/>
            <a:chExt cx="444594" cy="431800"/>
          </a:xfrm>
        </p:grpSpPr>
        <p:sp>
          <p:nvSpPr>
            <p:cNvPr id="196"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197"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grpSp>
        <p:nvGrpSpPr>
          <p:cNvPr id="198" name="Group 197"/>
          <p:cNvGrpSpPr/>
          <p:nvPr/>
        </p:nvGrpSpPr>
        <p:grpSpPr>
          <a:xfrm>
            <a:off x="6527800" y="2840038"/>
            <a:ext cx="444594" cy="431800"/>
            <a:chOff x="5245006" y="5991225"/>
            <a:chExt cx="444594" cy="431800"/>
          </a:xfrm>
        </p:grpSpPr>
        <p:sp>
          <p:nvSpPr>
            <p:cNvPr id="199" name="Line 30"/>
            <p:cNvSpPr>
              <a:spLocks noChangeShapeType="1"/>
            </p:cNvSpPr>
            <p:nvPr/>
          </p:nvSpPr>
          <p:spPr bwMode="auto">
            <a:xfrm flipH="1">
              <a:off x="5245006" y="6321425"/>
              <a:ext cx="152432" cy="101600"/>
            </a:xfrm>
            <a:prstGeom prst="line">
              <a:avLst/>
            </a:prstGeom>
            <a:noFill/>
            <a:ln w="38100">
              <a:solidFill>
                <a:srgbClr val="86CD4D"/>
              </a:solidFill>
              <a:round/>
              <a:headEnd/>
              <a:tailEnd/>
            </a:ln>
          </p:spPr>
          <p:txBody>
            <a:bodyPr lIns="0" tIns="0" rIns="0" bIns="0"/>
            <a:lstStyle/>
            <a:p>
              <a:endParaRPr lang="en-US" dirty="0"/>
            </a:p>
          </p:txBody>
        </p:sp>
        <p:sp>
          <p:nvSpPr>
            <p:cNvPr id="200" name="AutoShape 29"/>
            <p:cNvSpPr>
              <a:spLocks/>
            </p:cNvSpPr>
            <p:nvPr/>
          </p:nvSpPr>
          <p:spPr bwMode="auto">
            <a:xfrm>
              <a:off x="5283114" y="5991225"/>
              <a:ext cx="406486" cy="406400"/>
            </a:xfrm>
            <a:custGeom>
              <a:avLst/>
              <a:gdLst>
                <a:gd name="T0" fmla="*/ 0 w 22712"/>
                <a:gd name="T1" fmla="*/ 0 h 23880"/>
                <a:gd name="T2" fmla="*/ 0 w 22712"/>
                <a:gd name="T3" fmla="*/ 0 h 23880"/>
                <a:gd name="T4" fmla="*/ 0 w 22712"/>
                <a:gd name="T5" fmla="*/ 0 h 23880"/>
                <a:gd name="T6" fmla="*/ 0 w 22712"/>
                <a:gd name="T7" fmla="*/ 0 h 23880"/>
                <a:gd name="T8" fmla="*/ 0 w 22712"/>
                <a:gd name="T9" fmla="*/ 0 h 23880"/>
                <a:gd name="T10" fmla="*/ 0 w 22712"/>
                <a:gd name="T11" fmla="*/ 0 h 23880"/>
                <a:gd name="T12" fmla="*/ 0 w 22712"/>
                <a:gd name="T13" fmla="*/ 0 h 23880"/>
                <a:gd name="T14" fmla="*/ 0 w 22712"/>
                <a:gd name="T15" fmla="*/ 0 h 23880"/>
                <a:gd name="T16" fmla="*/ 0 w 22712"/>
                <a:gd name="T17" fmla="*/ 0 h 23880"/>
                <a:gd name="T18" fmla="*/ 0 w 22712"/>
                <a:gd name="T19" fmla="*/ 0 h 23880"/>
                <a:gd name="T20" fmla="*/ 0 w 22712"/>
                <a:gd name="T21" fmla="*/ 0 h 23880"/>
                <a:gd name="T22" fmla="*/ 0 w 22712"/>
                <a:gd name="T23" fmla="*/ 0 h 238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12"/>
                <a:gd name="T37" fmla="*/ 0 h 23880"/>
                <a:gd name="T38" fmla="*/ 22712 w 22712"/>
                <a:gd name="T39" fmla="*/ 23880 h 238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rgbClr val="86CD4D"/>
            </a:solidFill>
            <a:ln w="12700" cap="flat">
              <a:noFill/>
              <a:round/>
              <a:headEnd type="none" w="med" len="med"/>
              <a:tailEnd type="none" w="med" len="med"/>
            </a:ln>
          </p:spPr>
          <p:txBody>
            <a:bodyPr lIns="0" tIns="0" rIns="0" bIns="0"/>
            <a:lstStyle/>
            <a:p>
              <a:endParaRPr lang="en-US" dirty="0"/>
            </a:p>
          </p:txBody>
        </p:sp>
      </p:grpSp>
      <p:sp>
        <p:nvSpPr>
          <p:cNvPr id="201" name="Rectangle 193"/>
          <p:cNvSpPr>
            <a:spLocks/>
          </p:cNvSpPr>
          <p:nvPr/>
        </p:nvSpPr>
        <p:spPr bwMode="auto">
          <a:xfrm>
            <a:off x="6502082" y="6234684"/>
            <a:ext cx="2644634" cy="384721"/>
          </a:xfrm>
          <a:prstGeom prst="rect">
            <a:avLst/>
          </a:prstGeom>
          <a:noFill/>
          <a:ln w="12700">
            <a:noFill/>
            <a:miter lim="800000"/>
            <a:headEnd/>
            <a:tailEnd/>
          </a:ln>
        </p:spPr>
        <p:txBody>
          <a:bodyPr wrap="none" lIns="0" tIns="0" rIns="40639" bIns="0">
            <a:spAutoFit/>
          </a:bodyPr>
          <a:lstStyle/>
          <a:p>
            <a:pPr marL="39688"/>
            <a:r>
              <a:rPr lang="en-US" sz="2500" dirty="0">
                <a:solidFill>
                  <a:schemeClr val="tx1"/>
                </a:solidFill>
                <a:latin typeface="Helvetica Neue" charset="0"/>
                <a:ea typeface="Helvetica Neue" charset="0"/>
                <a:cs typeface="Helvetica Neue" charset="0"/>
                <a:sym typeface="Helvetica Neue" charset="0"/>
              </a:rPr>
              <a:t>Background noise</a:t>
            </a:r>
          </a:p>
        </p:txBody>
      </p:sp>
      <p:sp>
        <p:nvSpPr>
          <p:cNvPr id="202" name="Line 120"/>
          <p:cNvSpPr>
            <a:spLocks noChangeShapeType="1"/>
          </p:cNvSpPr>
          <p:nvPr/>
        </p:nvSpPr>
        <p:spPr bwMode="auto">
          <a:xfrm>
            <a:off x="6807200" y="5670550"/>
            <a:ext cx="698817" cy="523875"/>
          </a:xfrm>
          <a:prstGeom prst="line">
            <a:avLst/>
          </a:prstGeom>
          <a:noFill/>
          <a:ln w="19050">
            <a:solidFill>
              <a:schemeClr val="tx1"/>
            </a:solidFill>
            <a:round/>
            <a:headEnd type="arrow" w="med" len="med"/>
            <a:tailEnd/>
          </a:ln>
        </p:spPr>
        <p:txBody>
          <a:bodyPr lIns="0" tIns="0" rIns="0" bIns="0"/>
          <a:lstStyle/>
          <a:p>
            <a:endParaRPr lang="en-US" dirty="0"/>
          </a:p>
        </p:txBody>
      </p:sp>
      <p:sp>
        <p:nvSpPr>
          <p:cNvPr id="208" name="Rectangle 5"/>
          <p:cNvSpPr>
            <a:spLocks noChangeArrowheads="1"/>
          </p:cNvSpPr>
          <p:nvPr/>
        </p:nvSpPr>
        <p:spPr bwMode="auto">
          <a:xfrm>
            <a:off x="-50800" y="9372600"/>
            <a:ext cx="11304172" cy="48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24130" tIns="62065" rIns="124130" bIns="62065">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sz="2400">
                <a:solidFill>
                  <a:schemeClr val="tx1"/>
                </a:solidFill>
                <a:latin typeface="Times New Roman" pitchFamily="18" charset="0"/>
                <a:cs typeface="Arial" charset="0"/>
              </a:defRPr>
            </a:lvl9pPr>
          </a:lstStyle>
          <a:p>
            <a:pPr algn="l" rtl="0"/>
            <a:r>
              <a:rPr lang="en-US" altLang="he-IL" sz="2200" baseline="30000">
                <a:cs typeface="Levenim MT" pitchFamily="2" charset="-79"/>
              </a:rPr>
              <a:t>[1]</a:t>
            </a:r>
            <a:r>
              <a:rPr lang="en-US" altLang="he-IL" sz="2200">
                <a:cs typeface="Levenim MT" pitchFamily="2" charset="-79"/>
              </a:rPr>
              <a:t> </a:t>
            </a:r>
            <a:r>
              <a:rPr lang="en-US" altLang="he-IL" sz="2200" baseline="30000">
                <a:cs typeface="Levenim MT" pitchFamily="2" charset="-79"/>
              </a:rPr>
              <a:t> </a:t>
            </a:r>
            <a:r>
              <a:rPr lang="en-US" altLang="he-IL" sz="2200"/>
              <a:t>A</a:t>
            </a:r>
            <a:r>
              <a:rPr lang="en-US" altLang="en-US" sz="2200"/>
              <a:t>. Danielli et al., </a:t>
            </a:r>
            <a:r>
              <a:rPr lang="en-US" altLang="en-US" sz="2200" i="1"/>
              <a:t>Optics Express</a:t>
            </a:r>
            <a:r>
              <a:rPr lang="en-US" altLang="en-US" sz="2200"/>
              <a:t>, </a:t>
            </a:r>
            <a:r>
              <a:rPr lang="en-US" altLang="en-US" sz="2200" b="1"/>
              <a:t>16</a:t>
            </a:r>
            <a:r>
              <a:rPr lang="en-US" altLang="en-US" sz="2200"/>
              <a:t>, 19253-19259 (2008)</a:t>
            </a:r>
            <a:endParaRPr lang="en-US" altLang="he-IL" sz="2200">
              <a:cs typeface="Levenim MT" pitchFamily="2" charset="-79"/>
            </a:endParaRPr>
          </a:p>
        </p:txBody>
      </p:sp>
      <p:sp>
        <p:nvSpPr>
          <p:cNvPr id="203" name="Rectangle 2"/>
          <p:cNvSpPr txBox="1">
            <a:spLocks noChangeArrowheads="1"/>
          </p:cNvSpPr>
          <p:nvPr/>
        </p:nvSpPr>
        <p:spPr bwMode="auto">
          <a:xfrm>
            <a:off x="729817" y="429399"/>
            <a:ext cx="11586258" cy="6437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600"/>
              </a:spcBef>
              <a:spcAft>
                <a:spcPts val="600"/>
              </a:spcAft>
              <a:defRPr sz="40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dirty="0"/>
              <a:t>Magnetic Modulation </a:t>
            </a:r>
            <a:r>
              <a:rPr lang="en-US" dirty="0" err="1"/>
              <a:t>Biosensing</a:t>
            </a:r>
            <a:r>
              <a:rPr lang="en-US" dirty="0"/>
              <a:t> (MMB)</a:t>
            </a:r>
          </a:p>
        </p:txBody>
      </p:sp>
    </p:spTree>
    <p:extLst>
      <p:ext uri="{BB962C8B-B14F-4D97-AF65-F5344CB8AC3E}">
        <p14:creationId xmlns:p14="http://schemas.microsoft.com/office/powerpoint/2010/main" val="815635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5.44367E-7 -4.32476E-6 L 0.19578 -0.00162 " pathEditMode="relative" rAng="0" ptsTypes="AA">
                                      <p:cBhvr>
                                        <p:cTn id="6" dur="2000" fill="hold"/>
                                        <p:tgtEl>
                                          <p:spTgt spid="2"/>
                                        </p:tgtEl>
                                        <p:attrNameLst>
                                          <p:attrName>ppt_x</p:attrName>
                                          <p:attrName>ppt_y</p:attrName>
                                        </p:attrNameLst>
                                      </p:cBhvr>
                                      <p:rCtr x="9789" y="-81"/>
                                    </p:animMotion>
                                  </p:childTnLst>
                                </p:cTn>
                              </p:par>
                              <p:par>
                                <p:cTn id="7" presetID="22" presetClass="entr" presetSubtype="8" fill="hold" grpId="0" nodeType="withEffect">
                                  <p:stCondLst>
                                    <p:cond delay="800"/>
                                  </p:stCondLst>
                                  <p:childTnLst>
                                    <p:set>
                                      <p:cBhvr>
                                        <p:cTn id="8" dur="1" fill="hold">
                                          <p:stCondLst>
                                            <p:cond delay="0"/>
                                          </p:stCondLst>
                                        </p:cTn>
                                        <p:tgtEl>
                                          <p:spTgt spid="209"/>
                                        </p:tgtEl>
                                        <p:attrNameLst>
                                          <p:attrName>style.visibility</p:attrName>
                                        </p:attrNameLst>
                                      </p:cBhvr>
                                      <p:to>
                                        <p:strVal val="visible"/>
                                      </p:to>
                                    </p:set>
                                    <p:animEffect transition="in" filter="wipe(left)">
                                      <p:cBhvr>
                                        <p:cTn id="9" dur="500"/>
                                        <p:tgtEl>
                                          <p:spTgt spid="209"/>
                                        </p:tgtEl>
                                      </p:cBhvr>
                                    </p:animEffect>
                                  </p:childTnLst>
                                </p:cTn>
                              </p:par>
                              <p:par>
                                <p:cTn id="10" presetID="1" presetClass="entr" presetSubtype="0" fill="hold" grpId="0" nodeType="withEffect">
                                  <p:stCondLst>
                                    <p:cond delay="800"/>
                                  </p:stCondLst>
                                  <p:childTnLst>
                                    <p:set>
                                      <p:cBhvr>
                                        <p:cTn id="11" dur="1" fill="hold">
                                          <p:stCondLst>
                                            <p:cond delay="0"/>
                                          </p:stCondLst>
                                        </p:cTn>
                                        <p:tgtEl>
                                          <p:spTgt spid="202"/>
                                        </p:tgtEl>
                                        <p:attrNameLst>
                                          <p:attrName>style.visibility</p:attrName>
                                        </p:attrNameLst>
                                      </p:cBhvr>
                                      <p:to>
                                        <p:strVal val="visible"/>
                                      </p:to>
                                    </p:set>
                                  </p:childTnLst>
                                </p:cTn>
                              </p:par>
                              <p:par>
                                <p:cTn id="12" presetID="1" presetClass="entr" presetSubtype="0" fill="hold" grpId="0" nodeType="withEffect">
                                  <p:stCondLst>
                                    <p:cond delay="800"/>
                                  </p:stCondLst>
                                  <p:childTnLst>
                                    <p:set>
                                      <p:cBhvr>
                                        <p:cTn id="13" dur="1" fill="hold">
                                          <p:stCondLst>
                                            <p:cond delay="0"/>
                                          </p:stCondLst>
                                        </p:cTn>
                                        <p:tgtEl>
                                          <p:spTgt spid="201"/>
                                        </p:tgtEl>
                                        <p:attrNameLst>
                                          <p:attrName>style.visibility</p:attrName>
                                        </p:attrNameLst>
                                      </p:cBhvr>
                                      <p:to>
                                        <p:strVal val="visible"/>
                                      </p:to>
                                    </p:set>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0.19578 -0.00162 L -0.16746 -0.00162 " pathEditMode="relative" rAng="0" ptsTypes="AA">
                                      <p:cBhvr>
                                        <p:cTn id="16" dur="2000" fill="hold"/>
                                        <p:tgtEl>
                                          <p:spTgt spid="2"/>
                                        </p:tgtEl>
                                        <p:attrNameLst>
                                          <p:attrName>ppt_x</p:attrName>
                                          <p:attrName>ppt_y</p:attrName>
                                        </p:attrNameLst>
                                      </p:cBhvr>
                                      <p:rCtr x="-18162" y="0"/>
                                    </p:animMotion>
                                  </p:childTnLst>
                                </p:cTn>
                              </p:par>
                              <p:par>
                                <p:cTn id="17" presetID="22" presetClass="entr" presetSubtype="8" fill="hold" grpId="0" nodeType="withEffect">
                                  <p:stCondLst>
                                    <p:cond delay="800"/>
                                  </p:stCondLst>
                                  <p:childTnLst>
                                    <p:set>
                                      <p:cBhvr>
                                        <p:cTn id="18" dur="1" fill="hold">
                                          <p:stCondLst>
                                            <p:cond delay="0"/>
                                          </p:stCondLst>
                                        </p:cTn>
                                        <p:tgtEl>
                                          <p:spTgt spid="210"/>
                                        </p:tgtEl>
                                        <p:attrNameLst>
                                          <p:attrName>style.visibility</p:attrName>
                                        </p:attrNameLst>
                                      </p:cBhvr>
                                      <p:to>
                                        <p:strVal val="visible"/>
                                      </p:to>
                                    </p:set>
                                    <p:animEffect transition="in" filter="wipe(left)">
                                      <p:cBhvr>
                                        <p:cTn id="19" dur="500"/>
                                        <p:tgtEl>
                                          <p:spTgt spid="210"/>
                                        </p:tgtEl>
                                      </p:cBhvr>
                                    </p:animEffect>
                                  </p:childTnLst>
                                </p:cTn>
                              </p:par>
                            </p:childTnLst>
                          </p:cTn>
                        </p:par>
                        <p:par>
                          <p:cTn id="20" fill="hold">
                            <p:stCondLst>
                              <p:cond delay="4000"/>
                            </p:stCondLst>
                            <p:childTnLst>
                              <p:par>
                                <p:cTn id="21" presetID="42" presetClass="path" presetSubtype="0" accel="50000" decel="50000" fill="hold" nodeType="afterEffect">
                                  <p:stCondLst>
                                    <p:cond delay="0"/>
                                  </p:stCondLst>
                                  <p:childTnLst>
                                    <p:animMotion origin="layout" path="M -0.16746 -0.00162 L 0.19578 -0.00162 " pathEditMode="relative" rAng="0" ptsTypes="AA">
                                      <p:cBhvr>
                                        <p:cTn id="22" dur="2000" fill="hold"/>
                                        <p:tgtEl>
                                          <p:spTgt spid="2"/>
                                        </p:tgtEl>
                                        <p:attrNameLst>
                                          <p:attrName>ppt_x</p:attrName>
                                          <p:attrName>ppt_y</p:attrName>
                                        </p:attrNameLst>
                                      </p:cBhvr>
                                      <p:rCtr x="18162" y="0"/>
                                    </p:animMotion>
                                  </p:childTnLst>
                                </p:cTn>
                              </p:par>
                              <p:par>
                                <p:cTn id="23" presetID="22" presetClass="entr" presetSubtype="8" fill="hold" grpId="0" nodeType="withEffect">
                                  <p:stCondLst>
                                    <p:cond delay="800"/>
                                  </p:stCondLst>
                                  <p:childTnLst>
                                    <p:set>
                                      <p:cBhvr>
                                        <p:cTn id="24" dur="1" fill="hold">
                                          <p:stCondLst>
                                            <p:cond delay="0"/>
                                          </p:stCondLst>
                                        </p:cTn>
                                        <p:tgtEl>
                                          <p:spTgt spid="211"/>
                                        </p:tgtEl>
                                        <p:attrNameLst>
                                          <p:attrName>style.visibility</p:attrName>
                                        </p:attrNameLst>
                                      </p:cBhvr>
                                      <p:to>
                                        <p:strVal val="visible"/>
                                      </p:to>
                                    </p:set>
                                    <p:animEffect transition="in" filter="wipe(left)">
                                      <p:cBhvr>
                                        <p:cTn id="25" dur="500"/>
                                        <p:tgtEl>
                                          <p:spTgt spid="211"/>
                                        </p:tgtEl>
                                      </p:cBhvr>
                                    </p:animEffect>
                                  </p:childTnLst>
                                </p:cTn>
                              </p:par>
                            </p:childTnLst>
                          </p:cTn>
                        </p:par>
                        <p:par>
                          <p:cTn id="26" fill="hold">
                            <p:stCondLst>
                              <p:cond delay="6000"/>
                            </p:stCondLst>
                            <p:childTnLst>
                              <p:par>
                                <p:cTn id="27" presetID="42" presetClass="path" presetSubtype="0" accel="50000" decel="50000" fill="hold" nodeType="afterEffect">
                                  <p:stCondLst>
                                    <p:cond delay="0"/>
                                  </p:stCondLst>
                                  <p:childTnLst>
                                    <p:animMotion origin="layout" path="M 0.19578 -0.00162 L -0.16746 -0.00162 " pathEditMode="relative" rAng="0" ptsTypes="AA">
                                      <p:cBhvr>
                                        <p:cTn id="28" dur="2000" fill="hold"/>
                                        <p:tgtEl>
                                          <p:spTgt spid="2"/>
                                        </p:tgtEl>
                                        <p:attrNameLst>
                                          <p:attrName>ppt_x</p:attrName>
                                          <p:attrName>ppt_y</p:attrName>
                                        </p:attrNameLst>
                                      </p:cBhvr>
                                      <p:rCtr x="-18162" y="0"/>
                                    </p:animMotion>
                                  </p:childTnLst>
                                </p:cTn>
                              </p:par>
                              <p:par>
                                <p:cTn id="29" presetID="22" presetClass="entr" presetSubtype="8" fill="hold" grpId="0" nodeType="withEffect">
                                  <p:stCondLst>
                                    <p:cond delay="800"/>
                                  </p:stCondLst>
                                  <p:childTnLst>
                                    <p:set>
                                      <p:cBhvr>
                                        <p:cTn id="30" dur="1" fill="hold">
                                          <p:stCondLst>
                                            <p:cond delay="0"/>
                                          </p:stCondLst>
                                        </p:cTn>
                                        <p:tgtEl>
                                          <p:spTgt spid="212"/>
                                        </p:tgtEl>
                                        <p:attrNameLst>
                                          <p:attrName>style.visibility</p:attrName>
                                        </p:attrNameLst>
                                      </p:cBhvr>
                                      <p:to>
                                        <p:strVal val="visible"/>
                                      </p:to>
                                    </p:set>
                                    <p:animEffect transition="in" filter="wipe(left)">
                                      <p:cBhvr>
                                        <p:cTn id="31" dur="500"/>
                                        <p:tgtEl>
                                          <p:spTgt spid="212"/>
                                        </p:tgtEl>
                                      </p:cBhvr>
                                    </p:animEffect>
                                  </p:childTnLst>
                                </p:cTn>
                              </p:par>
                            </p:childTnLst>
                          </p:cTn>
                        </p:par>
                        <p:par>
                          <p:cTn id="32" fill="hold">
                            <p:stCondLst>
                              <p:cond delay="8000"/>
                            </p:stCondLst>
                            <p:childTnLst>
                              <p:par>
                                <p:cTn id="33" presetID="42" presetClass="path" presetSubtype="0" accel="50000" decel="50000" fill="hold" nodeType="afterEffect">
                                  <p:stCondLst>
                                    <p:cond delay="0"/>
                                  </p:stCondLst>
                                  <p:childTnLst>
                                    <p:animMotion origin="layout" path="M -0.16746 -0.00162 L 0.19578 -0.00162 " pathEditMode="relative" rAng="0" ptsTypes="AA">
                                      <p:cBhvr>
                                        <p:cTn id="34" dur="2000" fill="hold"/>
                                        <p:tgtEl>
                                          <p:spTgt spid="2"/>
                                        </p:tgtEl>
                                        <p:attrNameLst>
                                          <p:attrName>ppt_x</p:attrName>
                                          <p:attrName>ppt_y</p:attrName>
                                        </p:attrNameLst>
                                      </p:cBhvr>
                                      <p:rCtr x="18162" y="0"/>
                                    </p:animMotion>
                                  </p:childTnLst>
                                </p:cTn>
                              </p:par>
                              <p:par>
                                <p:cTn id="35" presetID="22" presetClass="entr" presetSubtype="8" fill="hold" grpId="0" nodeType="withEffect">
                                  <p:stCondLst>
                                    <p:cond delay="800"/>
                                  </p:stCondLst>
                                  <p:childTnLst>
                                    <p:set>
                                      <p:cBhvr>
                                        <p:cTn id="36" dur="1" fill="hold">
                                          <p:stCondLst>
                                            <p:cond delay="0"/>
                                          </p:stCondLst>
                                        </p:cTn>
                                        <p:tgtEl>
                                          <p:spTgt spid="213"/>
                                        </p:tgtEl>
                                        <p:attrNameLst>
                                          <p:attrName>style.visibility</p:attrName>
                                        </p:attrNameLst>
                                      </p:cBhvr>
                                      <p:to>
                                        <p:strVal val="visible"/>
                                      </p:to>
                                    </p:set>
                                    <p:animEffect transition="in" filter="wipe(left)">
                                      <p:cBhvr>
                                        <p:cTn id="37" dur="500"/>
                                        <p:tgtEl>
                                          <p:spTgt spid="213"/>
                                        </p:tgtEl>
                                      </p:cBhvr>
                                    </p:animEffect>
                                  </p:childTnLst>
                                </p:cTn>
                              </p:par>
                            </p:childTnLst>
                          </p:cTn>
                        </p:par>
                        <p:par>
                          <p:cTn id="38" fill="hold">
                            <p:stCondLst>
                              <p:cond delay="10000"/>
                            </p:stCondLst>
                            <p:childTnLst>
                              <p:par>
                                <p:cTn id="39" presetID="42" presetClass="path" presetSubtype="0" accel="50000" decel="50000" fill="hold" nodeType="afterEffect">
                                  <p:stCondLst>
                                    <p:cond delay="0"/>
                                  </p:stCondLst>
                                  <p:childTnLst>
                                    <p:animMotion origin="layout" path="M 0.19578 -0.00162 L -0.16746 -0.00162 " pathEditMode="relative" rAng="0" ptsTypes="AA">
                                      <p:cBhvr>
                                        <p:cTn id="40" dur="2000" fill="hold"/>
                                        <p:tgtEl>
                                          <p:spTgt spid="2"/>
                                        </p:tgtEl>
                                        <p:attrNameLst>
                                          <p:attrName>ppt_x</p:attrName>
                                          <p:attrName>ppt_y</p:attrName>
                                        </p:attrNameLst>
                                      </p:cBhvr>
                                      <p:rCtr x="-18162" y="0"/>
                                    </p:animMotion>
                                  </p:childTnLst>
                                </p:cTn>
                              </p:par>
                              <p:par>
                                <p:cTn id="41" presetID="22" presetClass="entr" presetSubtype="8" fill="hold" grpId="0" nodeType="withEffect">
                                  <p:stCondLst>
                                    <p:cond delay="800"/>
                                  </p:stCondLst>
                                  <p:childTnLst>
                                    <p:set>
                                      <p:cBhvr>
                                        <p:cTn id="42" dur="1" fill="hold">
                                          <p:stCondLst>
                                            <p:cond delay="0"/>
                                          </p:stCondLst>
                                        </p:cTn>
                                        <p:tgtEl>
                                          <p:spTgt spid="214"/>
                                        </p:tgtEl>
                                        <p:attrNameLst>
                                          <p:attrName>style.visibility</p:attrName>
                                        </p:attrNameLst>
                                      </p:cBhvr>
                                      <p:to>
                                        <p:strVal val="visible"/>
                                      </p:to>
                                    </p:set>
                                    <p:animEffect transition="in" filter="wipe(left)">
                                      <p:cBhvr>
                                        <p:cTn id="43" dur="500"/>
                                        <p:tgtEl>
                                          <p:spTgt spid="214"/>
                                        </p:tgtEl>
                                      </p:cBhvr>
                                    </p:animEffect>
                                  </p:childTnLst>
                                </p:cTn>
                              </p:par>
                            </p:childTnLst>
                          </p:cTn>
                        </p:par>
                        <p:par>
                          <p:cTn id="44" fill="hold">
                            <p:stCondLst>
                              <p:cond delay="12000"/>
                            </p:stCondLst>
                            <p:childTnLst>
                              <p:par>
                                <p:cTn id="45" presetID="42" presetClass="path" presetSubtype="0" accel="50000" decel="50000" fill="hold" nodeType="afterEffect">
                                  <p:stCondLst>
                                    <p:cond delay="0"/>
                                  </p:stCondLst>
                                  <p:childTnLst>
                                    <p:animMotion origin="layout" path="M -0.16746 -0.00162 L 0.19578 -0.00162 " pathEditMode="relative" rAng="0" ptsTypes="AA">
                                      <p:cBhvr>
                                        <p:cTn id="46" dur="2000" fill="hold"/>
                                        <p:tgtEl>
                                          <p:spTgt spid="2"/>
                                        </p:tgtEl>
                                        <p:attrNameLst>
                                          <p:attrName>ppt_x</p:attrName>
                                          <p:attrName>ppt_y</p:attrName>
                                        </p:attrNameLst>
                                      </p:cBhvr>
                                      <p:rCtr x="18162" y="0"/>
                                    </p:animMotion>
                                  </p:childTnLst>
                                </p:cTn>
                              </p:par>
                              <p:par>
                                <p:cTn id="47" presetID="22" presetClass="entr" presetSubtype="8" fill="hold" grpId="0" nodeType="withEffect">
                                  <p:stCondLst>
                                    <p:cond delay="700"/>
                                  </p:stCondLst>
                                  <p:childTnLst>
                                    <p:set>
                                      <p:cBhvr>
                                        <p:cTn id="48" dur="1" fill="hold">
                                          <p:stCondLst>
                                            <p:cond delay="0"/>
                                          </p:stCondLst>
                                        </p:cTn>
                                        <p:tgtEl>
                                          <p:spTgt spid="215"/>
                                        </p:tgtEl>
                                        <p:attrNameLst>
                                          <p:attrName>style.visibility</p:attrName>
                                        </p:attrNameLst>
                                      </p:cBhvr>
                                      <p:to>
                                        <p:strVal val="visible"/>
                                      </p:to>
                                    </p:set>
                                    <p:animEffect transition="in" filter="wipe(left)">
                                      <p:cBhvr>
                                        <p:cTn id="49" dur="500"/>
                                        <p:tgtEl>
                                          <p:spTgt spid="215"/>
                                        </p:tgtEl>
                                      </p:cBhvr>
                                    </p:animEffect>
                                  </p:childTnLst>
                                </p:cTn>
                              </p:par>
                            </p:childTnLst>
                          </p:cTn>
                        </p:par>
                        <p:par>
                          <p:cTn id="50" fill="hold">
                            <p:stCondLst>
                              <p:cond delay="14000"/>
                            </p:stCondLst>
                            <p:childTnLst>
                              <p:par>
                                <p:cTn id="51" presetID="42" presetClass="path" presetSubtype="0" accel="50000" decel="50000" fill="hold" nodeType="afterEffect">
                                  <p:stCondLst>
                                    <p:cond delay="0"/>
                                  </p:stCondLst>
                                  <p:childTnLst>
                                    <p:animMotion origin="layout" path="M 0.19578 -0.00162 L -0.16746 -0.00162 " pathEditMode="relative" rAng="0" ptsTypes="AA">
                                      <p:cBhvr>
                                        <p:cTn id="52" dur="2000" fill="hold"/>
                                        <p:tgtEl>
                                          <p:spTgt spid="2"/>
                                        </p:tgtEl>
                                        <p:attrNameLst>
                                          <p:attrName>ppt_x</p:attrName>
                                          <p:attrName>ppt_y</p:attrName>
                                        </p:attrNameLst>
                                      </p:cBhvr>
                                      <p:rCtr x="-18162" y="0"/>
                                    </p:animMotion>
                                  </p:childTnLst>
                                </p:cTn>
                              </p:par>
                              <p:par>
                                <p:cTn id="53" presetID="22" presetClass="entr" presetSubtype="8" fill="hold" grpId="0" nodeType="withEffect">
                                  <p:stCondLst>
                                    <p:cond delay="800"/>
                                  </p:stCondLst>
                                  <p:childTnLst>
                                    <p:set>
                                      <p:cBhvr>
                                        <p:cTn id="54" dur="1" fill="hold">
                                          <p:stCondLst>
                                            <p:cond delay="0"/>
                                          </p:stCondLst>
                                        </p:cTn>
                                        <p:tgtEl>
                                          <p:spTgt spid="216"/>
                                        </p:tgtEl>
                                        <p:attrNameLst>
                                          <p:attrName>style.visibility</p:attrName>
                                        </p:attrNameLst>
                                      </p:cBhvr>
                                      <p:to>
                                        <p:strVal val="visible"/>
                                      </p:to>
                                    </p:set>
                                    <p:animEffect transition="in" filter="wipe(left)">
                                      <p:cBhvr>
                                        <p:cTn id="55" dur="500"/>
                                        <p:tgtEl>
                                          <p:spTgt spid="216"/>
                                        </p:tgtEl>
                                      </p:cBhvr>
                                    </p:animEffect>
                                  </p:childTnLst>
                                </p:cTn>
                              </p:par>
                            </p:childTnLst>
                          </p:cTn>
                        </p:par>
                        <p:par>
                          <p:cTn id="56" fill="hold">
                            <p:stCondLst>
                              <p:cond delay="16000"/>
                            </p:stCondLst>
                            <p:childTnLst>
                              <p:par>
                                <p:cTn id="57" presetID="42" presetClass="path" presetSubtype="0" accel="50000" decel="50000" fill="hold" nodeType="afterEffect">
                                  <p:stCondLst>
                                    <p:cond delay="0"/>
                                  </p:stCondLst>
                                  <p:childTnLst>
                                    <p:animMotion origin="layout" path="M -0.16746 -0.00162 L 0.19578 -0.00162 " pathEditMode="relative" rAng="0" ptsTypes="AA">
                                      <p:cBhvr>
                                        <p:cTn id="58" dur="2000" fill="hold"/>
                                        <p:tgtEl>
                                          <p:spTgt spid="2"/>
                                        </p:tgtEl>
                                        <p:attrNameLst>
                                          <p:attrName>ppt_x</p:attrName>
                                          <p:attrName>ppt_y</p:attrName>
                                        </p:attrNameLst>
                                      </p:cBhvr>
                                      <p:rCtr x="18162" y="0"/>
                                    </p:animMotion>
                                  </p:childTnLst>
                                </p:cTn>
                              </p:par>
                              <p:par>
                                <p:cTn id="59" presetID="22" presetClass="entr" presetSubtype="8" fill="hold" grpId="0" nodeType="withEffect">
                                  <p:stCondLst>
                                    <p:cond delay="800"/>
                                  </p:stCondLst>
                                  <p:childTnLst>
                                    <p:set>
                                      <p:cBhvr>
                                        <p:cTn id="60" dur="1" fill="hold">
                                          <p:stCondLst>
                                            <p:cond delay="0"/>
                                          </p:stCondLst>
                                        </p:cTn>
                                        <p:tgtEl>
                                          <p:spTgt spid="217"/>
                                        </p:tgtEl>
                                        <p:attrNameLst>
                                          <p:attrName>style.visibility</p:attrName>
                                        </p:attrNameLst>
                                      </p:cBhvr>
                                      <p:to>
                                        <p:strVal val="visible"/>
                                      </p:to>
                                    </p:set>
                                    <p:animEffect transition="in" filter="wipe(left)">
                                      <p:cBhvr>
                                        <p:cTn id="61"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0" grpId="0" animBg="1"/>
      <p:bldP spid="211" grpId="0" animBg="1"/>
      <p:bldP spid="212" grpId="0" animBg="1"/>
      <p:bldP spid="213" grpId="0" animBg="1"/>
      <p:bldP spid="214" grpId="0" animBg="1"/>
      <p:bldP spid="215" grpId="0" animBg="1"/>
      <p:bldP spid="216" grpId="0" animBg="1"/>
      <p:bldP spid="217" grpId="0" animBg="1"/>
      <p:bldP spid="201" grpId="0"/>
      <p:bldP spid="2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Picture 2" descr="C:\Users\daniela8\Dropbox\new company\optics\alignement protocol\Ang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800" y="2819400"/>
            <a:ext cx="8331200" cy="6248400"/>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6273800" y="7424410"/>
            <a:ext cx="2418552" cy="523220"/>
          </a:xfrm>
          <a:prstGeom prst="rect">
            <a:avLst/>
          </a:prstGeom>
          <a:noFill/>
        </p:spPr>
        <p:txBody>
          <a:bodyPr wrap="square" rtlCol="0">
            <a:spAutoFit/>
          </a:bodyPr>
          <a:lstStyle/>
          <a:p>
            <a:r>
              <a:rPr lang="en-US" sz="2800" b="1" dirty="0">
                <a:solidFill>
                  <a:srgbClr val="FF0000"/>
                </a:solidFill>
              </a:rPr>
              <a:t>Diode laser</a:t>
            </a:r>
          </a:p>
        </p:txBody>
      </p:sp>
      <p:sp>
        <p:nvSpPr>
          <p:cNvPr id="189" name="TextBox 188"/>
          <p:cNvSpPr txBox="1"/>
          <p:nvPr/>
        </p:nvSpPr>
        <p:spPr>
          <a:xfrm>
            <a:off x="5969000" y="3124200"/>
            <a:ext cx="2418552" cy="954107"/>
          </a:xfrm>
          <a:prstGeom prst="rect">
            <a:avLst/>
          </a:prstGeom>
          <a:noFill/>
        </p:spPr>
        <p:txBody>
          <a:bodyPr wrap="square" rtlCol="0">
            <a:spAutoFit/>
          </a:bodyPr>
          <a:lstStyle/>
          <a:p>
            <a:r>
              <a:rPr lang="en-US" sz="2800" b="1" dirty="0">
                <a:solidFill>
                  <a:srgbClr val="FF0000"/>
                </a:solidFill>
              </a:rPr>
              <a:t>Dichroic mirror</a:t>
            </a:r>
          </a:p>
        </p:txBody>
      </p:sp>
      <p:cxnSp>
        <p:nvCxnSpPr>
          <p:cNvPr id="190" name="Straight Arrow Connector 189"/>
          <p:cNvCxnSpPr/>
          <p:nvPr/>
        </p:nvCxnSpPr>
        <p:spPr bwMode="auto">
          <a:xfrm flipH="1">
            <a:off x="6299200" y="3952195"/>
            <a:ext cx="292100" cy="205002"/>
          </a:xfrm>
          <a:prstGeom prst="straightConnector1">
            <a:avLst/>
          </a:prstGeom>
          <a:gradFill rotWithShape="0">
            <a:gsLst>
              <a:gs pos="0">
                <a:srgbClr val="084EB3"/>
              </a:gs>
              <a:gs pos="100000">
                <a:srgbClr val="002866"/>
              </a:gs>
            </a:gsLst>
            <a:lin ang="5400000" scaled="1"/>
          </a:gra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TextBox 190"/>
          <p:cNvSpPr txBox="1"/>
          <p:nvPr/>
        </p:nvSpPr>
        <p:spPr>
          <a:xfrm>
            <a:off x="4087477" y="3048000"/>
            <a:ext cx="2418552" cy="954107"/>
          </a:xfrm>
          <a:prstGeom prst="rect">
            <a:avLst/>
          </a:prstGeom>
          <a:noFill/>
        </p:spPr>
        <p:txBody>
          <a:bodyPr wrap="square" rtlCol="0">
            <a:spAutoFit/>
          </a:bodyPr>
          <a:lstStyle/>
          <a:p>
            <a:r>
              <a:rPr lang="en-US" sz="2800" b="1" dirty="0">
                <a:solidFill>
                  <a:srgbClr val="FF0000"/>
                </a:solidFill>
              </a:rPr>
              <a:t>Objective lens</a:t>
            </a:r>
          </a:p>
        </p:txBody>
      </p:sp>
      <p:cxnSp>
        <p:nvCxnSpPr>
          <p:cNvPr id="192" name="Straight Arrow Connector 191"/>
          <p:cNvCxnSpPr/>
          <p:nvPr/>
        </p:nvCxnSpPr>
        <p:spPr bwMode="auto">
          <a:xfrm>
            <a:off x="5296753" y="3962400"/>
            <a:ext cx="1" cy="289557"/>
          </a:xfrm>
          <a:prstGeom prst="straightConnector1">
            <a:avLst/>
          </a:prstGeom>
          <a:gradFill rotWithShape="0">
            <a:gsLst>
              <a:gs pos="0">
                <a:srgbClr val="084EB3"/>
              </a:gs>
              <a:gs pos="100000">
                <a:srgbClr val="002866"/>
              </a:gs>
            </a:gsLst>
            <a:lin ang="5400000" scaled="1"/>
          </a:gra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TextBox 193"/>
          <p:cNvSpPr txBox="1"/>
          <p:nvPr/>
        </p:nvSpPr>
        <p:spPr>
          <a:xfrm>
            <a:off x="2178848" y="3886200"/>
            <a:ext cx="2418552" cy="523220"/>
          </a:xfrm>
          <a:prstGeom prst="rect">
            <a:avLst/>
          </a:prstGeom>
          <a:noFill/>
        </p:spPr>
        <p:txBody>
          <a:bodyPr wrap="square" rtlCol="0">
            <a:spAutoFit/>
          </a:bodyPr>
          <a:lstStyle/>
          <a:p>
            <a:r>
              <a:rPr lang="en-US" sz="2800" b="1" dirty="0">
                <a:solidFill>
                  <a:srgbClr val="FF0000"/>
                </a:solidFill>
              </a:rPr>
              <a:t>Sample</a:t>
            </a:r>
          </a:p>
        </p:txBody>
      </p:sp>
      <p:cxnSp>
        <p:nvCxnSpPr>
          <p:cNvPr id="195" name="Straight Arrow Connector 194"/>
          <p:cNvCxnSpPr/>
          <p:nvPr/>
        </p:nvCxnSpPr>
        <p:spPr bwMode="auto">
          <a:xfrm>
            <a:off x="4087477" y="4213805"/>
            <a:ext cx="433723" cy="15243"/>
          </a:xfrm>
          <a:prstGeom prst="straightConnector1">
            <a:avLst/>
          </a:prstGeom>
          <a:gradFill rotWithShape="0">
            <a:gsLst>
              <a:gs pos="0">
                <a:srgbClr val="084EB3"/>
              </a:gs>
              <a:gs pos="100000">
                <a:srgbClr val="002866"/>
              </a:gs>
            </a:gsLst>
            <a:lin ang="5400000" scaled="1"/>
          </a:gra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42" name="Straight Arrow Connector 35841"/>
          <p:cNvCxnSpPr/>
          <p:nvPr/>
        </p:nvCxnSpPr>
        <p:spPr bwMode="auto">
          <a:xfrm flipV="1">
            <a:off x="6121400" y="4406046"/>
            <a:ext cx="152400" cy="3018366"/>
          </a:xfrm>
          <a:prstGeom prst="straightConnector1">
            <a:avLst/>
          </a:prstGeom>
          <a:gradFill rotWithShape="0">
            <a:gsLst>
              <a:gs pos="0">
                <a:srgbClr val="084EB3"/>
              </a:gs>
              <a:gs pos="100000">
                <a:srgbClr val="002866"/>
              </a:gs>
            </a:gsLst>
            <a:lin ang="5400000" scaled="1"/>
          </a:gradFill>
          <a:ln w="88900" cap="flat" cmpd="sng" algn="ctr">
            <a:solidFill>
              <a:srgbClr val="00B0F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Straight Arrow Connector 199"/>
          <p:cNvCxnSpPr/>
          <p:nvPr/>
        </p:nvCxnSpPr>
        <p:spPr bwMode="auto">
          <a:xfrm flipH="1">
            <a:off x="4978400" y="4406046"/>
            <a:ext cx="1219200" cy="0"/>
          </a:xfrm>
          <a:prstGeom prst="straightConnector1">
            <a:avLst/>
          </a:prstGeom>
          <a:gradFill rotWithShape="0">
            <a:gsLst>
              <a:gs pos="0">
                <a:srgbClr val="084EB3"/>
              </a:gs>
              <a:gs pos="100000">
                <a:srgbClr val="002866"/>
              </a:gs>
            </a:gsLst>
            <a:lin ang="5400000" scaled="1"/>
          </a:gradFill>
          <a:ln w="88900" cap="flat" cmpd="sng" algn="ctr">
            <a:solidFill>
              <a:srgbClr val="00B0F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Arrow Connector 203"/>
          <p:cNvCxnSpPr/>
          <p:nvPr/>
        </p:nvCxnSpPr>
        <p:spPr bwMode="auto">
          <a:xfrm flipH="1">
            <a:off x="5123062" y="4406046"/>
            <a:ext cx="2352276" cy="0"/>
          </a:xfrm>
          <a:prstGeom prst="straightConnector1">
            <a:avLst/>
          </a:prstGeom>
          <a:gradFill rotWithShape="0">
            <a:gsLst>
              <a:gs pos="0">
                <a:srgbClr val="084EB3"/>
              </a:gs>
              <a:gs pos="100000">
                <a:srgbClr val="002866"/>
              </a:gs>
            </a:gsLst>
            <a:lin ang="5400000" scaled="1"/>
          </a:gradFill>
          <a:ln w="88900" cap="flat" cmpd="sng" algn="ctr">
            <a:solidFill>
              <a:srgbClr val="92D050"/>
            </a:solidFill>
            <a:prstDash val="sysDot"/>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 name="TextBox 206"/>
          <p:cNvSpPr txBox="1"/>
          <p:nvPr/>
        </p:nvSpPr>
        <p:spPr>
          <a:xfrm>
            <a:off x="7467091" y="4517922"/>
            <a:ext cx="2418552" cy="954107"/>
          </a:xfrm>
          <a:prstGeom prst="rect">
            <a:avLst/>
          </a:prstGeom>
          <a:noFill/>
        </p:spPr>
        <p:txBody>
          <a:bodyPr wrap="square" rtlCol="0">
            <a:spAutoFit/>
          </a:bodyPr>
          <a:lstStyle/>
          <a:p>
            <a:r>
              <a:rPr lang="en-US" sz="2800" b="1" dirty="0">
                <a:solidFill>
                  <a:srgbClr val="FF0000"/>
                </a:solidFill>
              </a:rPr>
              <a:t>Photo detector</a:t>
            </a:r>
          </a:p>
        </p:txBody>
      </p:sp>
      <p:sp>
        <p:nvSpPr>
          <p:cNvPr id="208" name="TextBox 207"/>
          <p:cNvSpPr txBox="1"/>
          <p:nvPr/>
        </p:nvSpPr>
        <p:spPr>
          <a:xfrm>
            <a:off x="8788400" y="3690585"/>
            <a:ext cx="2418552" cy="523220"/>
          </a:xfrm>
          <a:prstGeom prst="rect">
            <a:avLst/>
          </a:prstGeom>
          <a:noFill/>
        </p:spPr>
        <p:txBody>
          <a:bodyPr wrap="square" rtlCol="0">
            <a:spAutoFit/>
          </a:bodyPr>
          <a:lstStyle/>
          <a:p>
            <a:r>
              <a:rPr lang="en-US" sz="2800" b="1" dirty="0">
                <a:solidFill>
                  <a:srgbClr val="FF0000"/>
                </a:solidFill>
              </a:rPr>
              <a:t>Camera</a:t>
            </a:r>
          </a:p>
        </p:txBody>
      </p:sp>
      <p:sp>
        <p:nvSpPr>
          <p:cNvPr id="218" name="TextBox 217"/>
          <p:cNvSpPr txBox="1"/>
          <p:nvPr/>
        </p:nvSpPr>
        <p:spPr>
          <a:xfrm>
            <a:off x="2559848" y="4876800"/>
            <a:ext cx="2875752" cy="523220"/>
          </a:xfrm>
          <a:prstGeom prst="rect">
            <a:avLst/>
          </a:prstGeom>
          <a:noFill/>
        </p:spPr>
        <p:txBody>
          <a:bodyPr wrap="square" rtlCol="0">
            <a:spAutoFit/>
          </a:bodyPr>
          <a:lstStyle/>
          <a:p>
            <a:r>
              <a:rPr lang="en-US" sz="2800" b="1" dirty="0">
                <a:solidFill>
                  <a:srgbClr val="FF0000"/>
                </a:solidFill>
              </a:rPr>
              <a:t>Electromagnets</a:t>
            </a:r>
          </a:p>
        </p:txBody>
      </p:sp>
      <p:cxnSp>
        <p:nvCxnSpPr>
          <p:cNvPr id="219" name="Straight Arrow Connector 218"/>
          <p:cNvCxnSpPr/>
          <p:nvPr/>
        </p:nvCxnSpPr>
        <p:spPr bwMode="auto">
          <a:xfrm flipV="1">
            <a:off x="4023015" y="4800600"/>
            <a:ext cx="433723" cy="179132"/>
          </a:xfrm>
          <a:prstGeom prst="straightConnector1">
            <a:avLst/>
          </a:prstGeom>
          <a:gradFill rotWithShape="0">
            <a:gsLst>
              <a:gs pos="0">
                <a:srgbClr val="084EB3"/>
              </a:gs>
              <a:gs pos="100000">
                <a:srgbClr val="002866"/>
              </a:gs>
            </a:gsLst>
            <a:lin ang="5400000" scaled="1"/>
          </a:gra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Arrow Connector 219"/>
          <p:cNvCxnSpPr/>
          <p:nvPr/>
        </p:nvCxnSpPr>
        <p:spPr bwMode="auto">
          <a:xfrm flipV="1">
            <a:off x="4023015" y="3690586"/>
            <a:ext cx="498185" cy="1289146"/>
          </a:xfrm>
          <a:prstGeom prst="straightConnector1">
            <a:avLst/>
          </a:prstGeom>
          <a:gradFill rotWithShape="0">
            <a:gsLst>
              <a:gs pos="0">
                <a:srgbClr val="084EB3"/>
              </a:gs>
              <a:gs pos="100000">
                <a:srgbClr val="002866"/>
              </a:gs>
            </a:gsLst>
            <a:lin ang="5400000" scaled="1"/>
          </a:grad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2"/>
          <p:cNvSpPr txBox="1">
            <a:spLocks noChangeArrowheads="1"/>
          </p:cNvSpPr>
          <p:nvPr/>
        </p:nvSpPr>
        <p:spPr bwMode="auto">
          <a:xfrm>
            <a:off x="729817" y="332450"/>
            <a:ext cx="11586258" cy="837665"/>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algn="l"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pPr algn="ctr"/>
            <a:r>
              <a:rPr lang="en-US" dirty="0"/>
              <a:t>The optical setup</a:t>
            </a:r>
          </a:p>
        </p:txBody>
      </p:sp>
    </p:spTree>
    <p:extLst>
      <p:ext uri="{BB962C8B-B14F-4D97-AF65-F5344CB8AC3E}">
        <p14:creationId xmlns:p14="http://schemas.microsoft.com/office/powerpoint/2010/main" val="1167549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584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0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9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9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89" grpId="0"/>
      <p:bldP spid="191" grpId="0"/>
      <p:bldP spid="191" grpId="1"/>
      <p:bldP spid="194" grpId="0"/>
      <p:bldP spid="194" grpId="1"/>
      <p:bldP spid="207" grpId="0"/>
      <p:bldP spid="208" grpId="0"/>
      <p:bldP spid="2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ection sequence video - final.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01221" y="3048000"/>
            <a:ext cx="5181600" cy="2914650"/>
          </a:xfrm>
          <a:prstGeom prst="rect">
            <a:avLst/>
          </a:prstGeom>
        </p:spPr>
      </p:pic>
      <p:pic>
        <p:nvPicPr>
          <p:cNvPr id="3" name="naked beads.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793922" y="3048000"/>
            <a:ext cx="5505450" cy="2914650"/>
          </a:xfrm>
          <a:prstGeom prst="rect">
            <a:avLst/>
          </a:prstGeom>
        </p:spPr>
      </p:pic>
      <p:sp>
        <p:nvSpPr>
          <p:cNvPr id="19" name="Rectangle 4"/>
          <p:cNvSpPr txBox="1">
            <a:spLocks noChangeArrowheads="1"/>
          </p:cNvSpPr>
          <p:nvPr/>
        </p:nvSpPr>
        <p:spPr bwMode="auto">
          <a:xfrm>
            <a:off x="7946175" y="2438400"/>
            <a:ext cx="3524794"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r" rtl="1"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Arial" pitchFamily="34" charset="0"/>
              </a:defRPr>
            </a:lvl1pPr>
            <a:lvl2pPr marL="639763" indent="-273050" algn="r" rtl="1"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Arial" pitchFamily="34" charset="0"/>
              </a:defRPr>
            </a:lvl2pPr>
            <a:lvl3pPr marL="914400" indent="-228600" algn="r" rtl="1"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Arial" pitchFamily="34" charset="0"/>
              </a:defRPr>
            </a:lvl3pPr>
            <a:lvl4pPr marL="1371600" indent="-228600" algn="r" rtl="1"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Arial" pitchFamily="34" charset="0"/>
              </a:defRPr>
            </a:lvl4pPr>
            <a:lvl5pPr marL="1828800" indent="-228600" algn="r" rtl="1"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Arial" pitchFamily="34" charset="0"/>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rtl="0" eaLnBrk="1" hangingPunct="1">
              <a:buNone/>
            </a:pPr>
            <a:r>
              <a:rPr lang="en-US" sz="3200" dirty="0">
                <a:cs typeface="Arial" charset="0"/>
              </a:rPr>
              <a:t>Without target</a:t>
            </a: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9800" y="6427708"/>
            <a:ext cx="3886200" cy="2841784"/>
          </a:xfrm>
          <a:prstGeom prst="rect">
            <a:avLst/>
          </a:prstGeom>
        </p:spPr>
      </p:pic>
      <p:sp>
        <p:nvSpPr>
          <p:cNvPr id="16" name="Rectangle 15"/>
          <p:cNvSpPr/>
          <p:nvPr/>
        </p:nvSpPr>
        <p:spPr bwMode="auto">
          <a:xfrm>
            <a:off x="6429633" y="3048000"/>
            <a:ext cx="6515579" cy="3387436"/>
          </a:xfrm>
          <a:prstGeom prst="rect">
            <a:avLst/>
          </a:prstGeom>
          <a:solidFill>
            <a:schemeClr val="accent3"/>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17" name="Rectangle 16"/>
          <p:cNvSpPr/>
          <p:nvPr/>
        </p:nvSpPr>
        <p:spPr bwMode="auto">
          <a:xfrm>
            <a:off x="4712855" y="6427708"/>
            <a:ext cx="4191000" cy="2895600"/>
          </a:xfrm>
          <a:prstGeom prst="rect">
            <a:avLst/>
          </a:prstGeom>
          <a:solidFill>
            <a:schemeClr val="accent3"/>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Helvetica Light" charset="0"/>
              <a:ea typeface="ヒラギノ角ゴ ProN W3" charset="0"/>
              <a:cs typeface="ヒラギノ角ゴ ProN W3" charset="0"/>
              <a:sym typeface="Helvetica Light" charset="0"/>
            </a:endParaRPr>
          </a:p>
        </p:txBody>
      </p:sp>
      <p:sp>
        <p:nvSpPr>
          <p:cNvPr id="13" name="Rectangle 4"/>
          <p:cNvSpPr txBox="1">
            <a:spLocks noChangeArrowheads="1"/>
          </p:cNvSpPr>
          <p:nvPr/>
        </p:nvSpPr>
        <p:spPr bwMode="auto">
          <a:xfrm>
            <a:off x="1729624" y="2489775"/>
            <a:ext cx="3524794"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r" rtl="1"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Arial" pitchFamily="34" charset="0"/>
              </a:defRPr>
            </a:lvl1pPr>
            <a:lvl2pPr marL="639763" indent="-273050" algn="r" rtl="1"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Arial" pitchFamily="34" charset="0"/>
              </a:defRPr>
            </a:lvl2pPr>
            <a:lvl3pPr marL="914400" indent="-228600" algn="r" rtl="1"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Arial" pitchFamily="34" charset="0"/>
              </a:defRPr>
            </a:lvl3pPr>
            <a:lvl4pPr marL="1371600" indent="-228600" algn="r" rtl="1"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Arial" pitchFamily="34" charset="0"/>
              </a:defRPr>
            </a:lvl4pPr>
            <a:lvl5pPr marL="1828800" indent="-228600" algn="r" rtl="1"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Arial" pitchFamily="34" charset="0"/>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rtl="0" eaLnBrk="1" hangingPunct="1">
              <a:buNone/>
            </a:pPr>
            <a:r>
              <a:rPr lang="en-US" sz="3200" dirty="0">
                <a:cs typeface="Arial" charset="0"/>
              </a:rPr>
              <a:t>With target</a:t>
            </a:r>
          </a:p>
        </p:txBody>
      </p:sp>
      <p:sp>
        <p:nvSpPr>
          <p:cNvPr id="14" name="Rectangle 2"/>
          <p:cNvSpPr txBox="1">
            <a:spLocks noChangeArrowheads="1"/>
          </p:cNvSpPr>
          <p:nvPr/>
        </p:nvSpPr>
        <p:spPr bwMode="auto">
          <a:xfrm>
            <a:off x="729817" y="332450"/>
            <a:ext cx="11586258" cy="837665"/>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0"/>
              </a:spcBef>
              <a:spcAft>
                <a:spcPts val="0"/>
              </a:spcAft>
              <a:defRPr sz="54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dirty="0"/>
              <a:t>Data collection</a:t>
            </a:r>
          </a:p>
        </p:txBody>
      </p:sp>
    </p:spTree>
    <p:extLst>
      <p:ext uri="{BB962C8B-B14F-4D97-AF65-F5344CB8AC3E}">
        <p14:creationId xmlns:p14="http://schemas.microsoft.com/office/powerpoint/2010/main" val="3532330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043" fill="hold"/>
                                        <p:tgtEl>
                                          <p:spTgt spid="2"/>
                                        </p:tgtEl>
                                      </p:cBhvr>
                                    </p:cmd>
                                  </p:childTnLst>
                                </p:cTn>
                              </p:par>
                              <p:par>
                                <p:cTn id="7" presetID="1" presetClass="mediacall" presetSubtype="0" fill="hold" nodeType="withEffect">
                                  <p:stCondLst>
                                    <p:cond delay="0"/>
                                  </p:stCondLst>
                                  <p:childTnLst>
                                    <p:cmd type="call" cmd="playFrom(0.0)">
                                      <p:cBhvr>
                                        <p:cTn id="8" dur="5055" fill="hold"/>
                                        <p:tgtEl>
                                          <p:spTgt spid="3"/>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2"/>
                </p:tgtEl>
              </p:cMediaNode>
            </p:video>
            <p:video>
              <p:cMediaNode vol="80000">
                <p:cTn id="18" repeatCount="indefinite" fill="hold" display="0">
                  <p:stCondLst>
                    <p:cond delay="indefinite"/>
                  </p:stCondLst>
                </p:cTn>
                <p:tgtEl>
                  <p:spTgt spid="3"/>
                </p:tgtEl>
              </p:cMediaNode>
            </p:video>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lgn="l">
              <a:buClr>
                <a:schemeClr val="accent2">
                  <a:lumMod val="60000"/>
                  <a:lumOff val="40000"/>
                </a:schemeClr>
              </a:buClr>
              <a:buFont typeface="Arial" panose="020B0604020202020204" pitchFamily="34" charset="0"/>
              <a:buChar char="•"/>
            </a:pPr>
            <a:r>
              <a:rPr lang="en-US" sz="3200" b="1" dirty="0" smtClean="0">
                <a:latin typeface="Calibri" panose="020F0502020204030204" pitchFamily="34" charset="0"/>
              </a:rPr>
              <a:t> Is there a correlation between the </a:t>
            </a:r>
            <a:r>
              <a:rPr lang="en-US" sz="3200" b="1" dirty="0" err="1" smtClean="0">
                <a:latin typeface="Calibri" panose="020F0502020204030204" pitchFamily="34" charset="0"/>
              </a:rPr>
              <a:t>ctDNA</a:t>
            </a:r>
            <a:r>
              <a:rPr lang="en-US" sz="3200" b="1" dirty="0" smtClean="0">
                <a:latin typeface="Calibri" panose="020F0502020204030204" pitchFamily="34" charset="0"/>
              </a:rPr>
              <a:t> in the liquid biopsy to the excitation level?</a:t>
            </a:r>
          </a:p>
          <a:p>
            <a:pPr marL="457200" indent="-457200" algn="l">
              <a:buClr>
                <a:schemeClr val="accent2">
                  <a:lumMod val="60000"/>
                  <a:lumOff val="40000"/>
                </a:schemeClr>
              </a:buClr>
              <a:buFont typeface="Arial" panose="020B0604020202020204" pitchFamily="34" charset="0"/>
              <a:buChar char="•"/>
            </a:pPr>
            <a:endParaRPr lang="en-US" sz="3200" b="1" dirty="0" smtClean="0">
              <a:latin typeface="Calibri" panose="020F0502020204030204" pitchFamily="34" charset="0"/>
            </a:endParaRPr>
          </a:p>
          <a:p>
            <a:pPr marL="457200" indent="-457200" algn="l">
              <a:buClr>
                <a:schemeClr val="accent2">
                  <a:lumMod val="60000"/>
                  <a:lumOff val="40000"/>
                </a:schemeClr>
              </a:buClr>
              <a:buFont typeface="Arial" panose="020B0604020202020204" pitchFamily="34" charset="0"/>
              <a:buChar char="•"/>
            </a:pPr>
            <a:r>
              <a:rPr lang="en-US" sz="3200" b="1" dirty="0" smtClean="0">
                <a:latin typeface="Calibri" panose="020F0502020204030204" pitchFamily="34" charset="0"/>
              </a:rPr>
              <a:t>Are we able to quantify the </a:t>
            </a:r>
            <a:r>
              <a:rPr lang="en-US" sz="3200" b="1" dirty="0" err="1" smtClean="0">
                <a:latin typeface="Calibri" panose="020F0502020204030204" pitchFamily="34" charset="0"/>
              </a:rPr>
              <a:t>ctDNA</a:t>
            </a:r>
            <a:r>
              <a:rPr lang="en-US" sz="3200" b="1" dirty="0" smtClean="0">
                <a:latin typeface="Calibri" panose="020F0502020204030204" pitchFamily="34" charset="0"/>
              </a:rPr>
              <a:t> levels using calibration curve? </a:t>
            </a:r>
            <a:endParaRPr lang="he-IL" sz="3200" b="1" dirty="0">
              <a:latin typeface="Calibri" panose="020F0502020204030204" pitchFamily="34" charset="0"/>
            </a:endParaRPr>
          </a:p>
        </p:txBody>
      </p:sp>
      <p:sp>
        <p:nvSpPr>
          <p:cNvPr id="4" name="Rectangle 2"/>
          <p:cNvSpPr txBox="1">
            <a:spLocks noChangeArrowheads="1"/>
          </p:cNvSpPr>
          <p:nvPr/>
        </p:nvSpPr>
        <p:spPr bwMode="auto">
          <a:xfrm>
            <a:off x="729817" y="429399"/>
            <a:ext cx="11586258" cy="643766"/>
          </a:xfrm>
          <a:prstGeom prst="rect">
            <a:avLst/>
          </a:prstGeom>
          <a:gradFill flip="none" rotWithShape="1">
            <a:gsLst>
              <a:gs pos="20000">
                <a:srgbClr val="FFFFFF"/>
              </a:gs>
              <a:gs pos="77000">
                <a:srgbClr val="CBCBCB">
                  <a:alpha val="87843"/>
                </a:srgbClr>
              </a:gs>
            </a:gsLst>
            <a:lin ang="2700000" scaled="1"/>
            <a:tileRect/>
          </a:gradFill>
          <a:ln w="12700">
            <a:noFill/>
            <a:miter lim="800000"/>
            <a:headEnd/>
            <a:tailEnd/>
          </a:ln>
          <a:effectLst>
            <a:outerShdw dist="107763" dir="2700000" algn="ctr" rotWithShape="0">
              <a:srgbClr val="606060"/>
            </a:outerShdw>
          </a:effectLst>
        </p:spPr>
        <p:txBody>
          <a:bodyPr vert="horz" wrap="square" lIns="90488" tIns="44450" rIns="90488" bIns="44450" numCol="1" anchor="ctr" anchorCtr="0" compatLnSpc="1">
            <a:prstTxWarp prst="textNoShape">
              <a:avLst/>
            </a:prstTxWarp>
            <a:spAutoFit/>
          </a:bodyPr>
          <a:lstStyle>
            <a:defPPr>
              <a:defRPr lang="en-US"/>
            </a:defPPr>
            <a:lvl1pPr lvl="0" defTabSz="895350" eaLnBrk="0" hangingPunct="0">
              <a:lnSpc>
                <a:spcPct val="90000"/>
              </a:lnSpc>
              <a:spcBef>
                <a:spcPts val="600"/>
              </a:spcBef>
              <a:spcAft>
                <a:spcPts val="600"/>
              </a:spcAft>
              <a:defRPr sz="4000" b="1" kern="0">
                <a:solidFill>
                  <a:schemeClr val="tx1"/>
                </a:solidFill>
                <a:latin typeface="Arial"/>
                <a:ea typeface="+mj-ea"/>
                <a:cs typeface="+mj-cs"/>
              </a:defRPr>
            </a:lvl1pPr>
            <a:lvl2pPr defTabSz="895350" eaLnBrk="0" hangingPunct="0">
              <a:lnSpc>
                <a:spcPct val="90000"/>
              </a:lnSpc>
              <a:defRPr sz="2400" b="1">
                <a:solidFill>
                  <a:schemeClr val="accent1"/>
                </a:solidFill>
                <a:latin typeface="Arial" pitchFamily="34" charset="0"/>
              </a:defRPr>
            </a:lvl2pPr>
            <a:lvl3pPr defTabSz="895350" eaLnBrk="0" hangingPunct="0">
              <a:lnSpc>
                <a:spcPct val="90000"/>
              </a:lnSpc>
              <a:defRPr sz="2400" b="1">
                <a:solidFill>
                  <a:schemeClr val="accent1"/>
                </a:solidFill>
                <a:latin typeface="Arial" pitchFamily="34" charset="0"/>
              </a:defRPr>
            </a:lvl3pPr>
            <a:lvl4pPr defTabSz="895350" eaLnBrk="0" hangingPunct="0">
              <a:lnSpc>
                <a:spcPct val="90000"/>
              </a:lnSpc>
              <a:defRPr sz="2400" b="1">
                <a:solidFill>
                  <a:schemeClr val="accent1"/>
                </a:solidFill>
                <a:latin typeface="Arial" pitchFamily="34" charset="0"/>
              </a:defRPr>
            </a:lvl4pPr>
            <a:lvl5pPr defTabSz="895350" eaLnBrk="0" hangingPunct="0">
              <a:lnSpc>
                <a:spcPct val="90000"/>
              </a:lnSpc>
              <a:defRPr sz="2400" b="1">
                <a:solidFill>
                  <a:schemeClr val="accent1"/>
                </a:solidFill>
                <a:latin typeface="Arial" pitchFamily="34" charset="0"/>
              </a:defRPr>
            </a:lvl5pPr>
            <a:lvl6pPr marL="457200" algn="ctr" defTabSz="895350" eaLnBrk="0" fontAlgn="base" hangingPunct="0">
              <a:lnSpc>
                <a:spcPct val="90000"/>
              </a:lnSpc>
              <a:spcBef>
                <a:spcPct val="0"/>
              </a:spcBef>
              <a:spcAft>
                <a:spcPct val="0"/>
              </a:spcAft>
              <a:defRPr sz="2400" b="1">
                <a:solidFill>
                  <a:schemeClr val="accent1"/>
                </a:solidFill>
                <a:latin typeface="Arial" pitchFamily="34" charset="0"/>
              </a:defRPr>
            </a:lvl6pPr>
            <a:lvl7pPr marL="914400" algn="ctr" defTabSz="895350" eaLnBrk="0" fontAlgn="base" hangingPunct="0">
              <a:lnSpc>
                <a:spcPct val="90000"/>
              </a:lnSpc>
              <a:spcBef>
                <a:spcPct val="0"/>
              </a:spcBef>
              <a:spcAft>
                <a:spcPct val="0"/>
              </a:spcAft>
              <a:defRPr sz="2400" b="1">
                <a:solidFill>
                  <a:schemeClr val="accent1"/>
                </a:solidFill>
                <a:latin typeface="Arial" pitchFamily="34" charset="0"/>
              </a:defRPr>
            </a:lvl7pPr>
            <a:lvl8pPr marL="1371600" algn="ctr" defTabSz="895350" eaLnBrk="0" fontAlgn="base" hangingPunct="0">
              <a:lnSpc>
                <a:spcPct val="90000"/>
              </a:lnSpc>
              <a:spcBef>
                <a:spcPct val="0"/>
              </a:spcBef>
              <a:spcAft>
                <a:spcPct val="0"/>
              </a:spcAft>
              <a:defRPr sz="2400" b="1">
                <a:solidFill>
                  <a:schemeClr val="accent1"/>
                </a:solidFill>
                <a:latin typeface="Arial" pitchFamily="34" charset="0"/>
              </a:defRPr>
            </a:lvl8pPr>
            <a:lvl9pPr marL="1828800" algn="ctr" defTabSz="895350" eaLnBrk="0" fontAlgn="base" hangingPunct="0">
              <a:lnSpc>
                <a:spcPct val="90000"/>
              </a:lnSpc>
              <a:spcBef>
                <a:spcPct val="0"/>
              </a:spcBef>
              <a:spcAft>
                <a:spcPct val="0"/>
              </a:spcAft>
              <a:defRPr sz="2400" b="1">
                <a:solidFill>
                  <a:schemeClr val="accent1"/>
                </a:solidFill>
                <a:latin typeface="Arial" pitchFamily="34" charset="0"/>
              </a:defRPr>
            </a:lvl9pPr>
          </a:lstStyle>
          <a:p>
            <a:r>
              <a:rPr lang="en-US" dirty="0" smtClean="0"/>
              <a:t>The Research Question</a:t>
            </a:r>
            <a:endParaRPr lang="en-US" dirty="0"/>
          </a:p>
        </p:txBody>
      </p:sp>
    </p:spTree>
    <p:extLst>
      <p:ext uri="{BB962C8B-B14F-4D97-AF65-F5344CB8AC3E}">
        <p14:creationId xmlns:p14="http://schemas.microsoft.com/office/powerpoint/2010/main" val="4075617128"/>
      </p:ext>
    </p:extLst>
  </p:cSld>
  <p:clrMapOvr>
    <a:masterClrMapping/>
  </p:clrMapOvr>
  <p:transition/>
</p:sld>
</file>

<file path=ppt/theme/theme1.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Top, 50/50 Layout">
  <a:themeElements>
    <a:clrScheme name="">
      <a:dk1>
        <a:srgbClr val="808080"/>
      </a:dk1>
      <a:lt1>
        <a:srgbClr val="FFFFFF"/>
      </a:lt1>
      <a:dk2>
        <a:srgbClr val="000000"/>
      </a:dk2>
      <a:lt2>
        <a:srgbClr val="000000"/>
      </a:lt2>
      <a:accent1>
        <a:srgbClr val="4D4D4D"/>
      </a:accent1>
      <a:accent2>
        <a:srgbClr val="333399"/>
      </a:accent2>
      <a:accent3>
        <a:srgbClr val="AAAAAA"/>
      </a:accent3>
      <a:accent4>
        <a:srgbClr val="DADADA"/>
      </a:accent4>
      <a:accent5>
        <a:srgbClr val="B2B2B2"/>
      </a:accent5>
      <a:accent6>
        <a:srgbClr val="2D2D8A"/>
      </a:accent6>
      <a:hlink>
        <a:srgbClr val="009999"/>
      </a:hlink>
      <a:folHlink>
        <a:srgbClr val="99CC00"/>
      </a:folHlink>
    </a:clrScheme>
    <a:fontScheme name="Title - Top, 50/50 Layout">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 Top, 50/50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itle - Top">
  <a:themeElements>
    <a:clrScheme name="">
      <a:dk1>
        <a:srgbClr val="808080"/>
      </a:dk1>
      <a:lt1>
        <a:srgbClr val="FFFFFF"/>
      </a:lt1>
      <a:dk2>
        <a:srgbClr val="000000"/>
      </a:dk2>
      <a:lt2>
        <a:srgbClr val="000000"/>
      </a:lt2>
      <a:accent1>
        <a:srgbClr val="4D4D4D"/>
      </a:accent1>
      <a:accent2>
        <a:srgbClr val="333399"/>
      </a:accent2>
      <a:accent3>
        <a:srgbClr val="AAAAAA"/>
      </a:accent3>
      <a:accent4>
        <a:srgbClr val="DADADA"/>
      </a:accent4>
      <a:accent5>
        <a:srgbClr val="B2B2B2"/>
      </a:accent5>
      <a:accent6>
        <a:srgbClr val="2D2D8A"/>
      </a:accent6>
      <a:hlink>
        <a:srgbClr val="009999"/>
      </a:hlink>
      <a:folHlink>
        <a:srgbClr val="99CC00"/>
      </a:folHlink>
    </a:clrScheme>
    <a:fontScheme name="Title - Top">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v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Cover">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 Top copy 1">
  <a:themeElements>
    <a:clrScheme name="">
      <a:dk1>
        <a:srgbClr val="808080"/>
      </a:dk1>
      <a:lt1>
        <a:srgbClr val="FFFFFF"/>
      </a:lt1>
      <a:dk2>
        <a:srgbClr val="000000"/>
      </a:dk2>
      <a:lt2>
        <a:srgbClr val="000000"/>
      </a:lt2>
      <a:accent1>
        <a:srgbClr val="343434"/>
      </a:accent1>
      <a:accent2>
        <a:srgbClr val="333399"/>
      </a:accent2>
      <a:accent3>
        <a:srgbClr val="AAAAAA"/>
      </a:accent3>
      <a:accent4>
        <a:srgbClr val="DADADA"/>
      </a:accent4>
      <a:accent5>
        <a:srgbClr val="AEAEAE"/>
      </a:accent5>
      <a:accent6>
        <a:srgbClr val="2D2D8A"/>
      </a:accent6>
      <a:hlink>
        <a:srgbClr val="009999"/>
      </a:hlink>
      <a:folHlink>
        <a:srgbClr val="99CC00"/>
      </a:folHlink>
    </a:clrScheme>
    <a:fontScheme name="Title - Top copy 1">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 Top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 Middle copy">
  <a:themeElements>
    <a:clrScheme name="">
      <a:dk1>
        <a:srgbClr val="808080"/>
      </a:dk1>
      <a:lt1>
        <a:srgbClr val="FFFFFF"/>
      </a:lt1>
      <a:dk2>
        <a:srgbClr val="000000"/>
      </a:dk2>
      <a:lt2>
        <a:srgbClr val="000000"/>
      </a:lt2>
      <a:accent1>
        <a:srgbClr val="343434"/>
      </a:accent1>
      <a:accent2>
        <a:srgbClr val="333399"/>
      </a:accent2>
      <a:accent3>
        <a:srgbClr val="AAAAAA"/>
      </a:accent3>
      <a:accent4>
        <a:srgbClr val="DADADA"/>
      </a:accent4>
      <a:accent5>
        <a:srgbClr val="AEAEAE"/>
      </a:accent5>
      <a:accent6>
        <a:srgbClr val="2D2D8A"/>
      </a:accent6>
      <a:hlink>
        <a:srgbClr val="009999"/>
      </a:hlink>
      <a:folHlink>
        <a:srgbClr val="99CC00"/>
      </a:folHlink>
    </a:clrScheme>
    <a:fontScheme name="Blank - Middle copy">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gradFill rotWithShape="0">
          <a:gsLst>
            <a:gs pos="0">
              <a:srgbClr val="084EB3"/>
            </a:gs>
            <a:gs pos="100000">
              <a:srgbClr val="002866"/>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Blank - Midd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80FCA76B-D038-4148-80F5-17F1359FF110}"/>
</file>

<file path=customXml/itemProps2.xml><?xml version="1.0" encoding="utf-8"?>
<ds:datastoreItem xmlns:ds="http://schemas.openxmlformats.org/officeDocument/2006/customXml" ds:itemID="{B276C9B0-8005-4312-91E3-F4D88773FA12}"/>
</file>

<file path=docProps/app.xml><?xml version="1.0" encoding="utf-8"?>
<Properties xmlns="http://schemas.openxmlformats.org/officeDocument/2006/extended-properties" xmlns:vt="http://schemas.openxmlformats.org/officeDocument/2006/docPropsVTypes">
  <TotalTime>38222</TotalTime>
  <Pages>0</Pages>
  <Words>946</Words>
  <Characters>0</Characters>
  <Application>Microsoft Office PowerPoint</Application>
  <PresentationFormat>Custom</PresentationFormat>
  <Lines>0</Lines>
  <Paragraphs>118</Paragraphs>
  <Slides>17</Slides>
  <Notes>15</Notes>
  <HiddenSlides>0</HiddenSlides>
  <MMClips>2</MMClips>
  <ScaleCrop>false</ScaleCrop>
  <HeadingPairs>
    <vt:vector size="4" baseType="variant">
      <vt:variant>
        <vt:lpstr>Theme</vt:lpstr>
      </vt:variant>
      <vt:variant>
        <vt:i4>12</vt:i4>
      </vt:variant>
      <vt:variant>
        <vt:lpstr>Slide Titles</vt:lpstr>
      </vt:variant>
      <vt:variant>
        <vt:i4>17</vt:i4>
      </vt:variant>
    </vt:vector>
  </HeadingPairs>
  <TitlesOfParts>
    <vt:vector size="29" baseType="lpstr">
      <vt:lpstr>Title - Top</vt:lpstr>
      <vt:lpstr>Blank</vt:lpstr>
      <vt:lpstr>Title &amp; Bullets</vt:lpstr>
      <vt:lpstr>Photo</vt:lpstr>
      <vt:lpstr>Title, Bullets &amp; Photo</vt:lpstr>
      <vt:lpstr>Cover</vt:lpstr>
      <vt:lpstr>Bullets</vt:lpstr>
      <vt:lpstr>Title - Top copy 1</vt:lpstr>
      <vt:lpstr>Blank - Middle copy</vt:lpstr>
      <vt:lpstr>Title - Top, 50/50 Layout</vt:lpstr>
      <vt:lpstr>2_Title - Top</vt:lpstr>
      <vt:lpstr>Office Theme</vt:lpstr>
      <vt:lpstr>A Sandwich DNA Model for Rapid and Sensitive Detection of NSCLC Utilizing the Magnetic Modulation Biosensing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Sandwich DNA Model for Rapid and Sensitive Detection of NSCLC Utilizing the Magnetic Modulation Biosensing System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Sandwich DNA Model for Rapid and Sensitive Detection of NSCLC </dc:title>
  <dc:creator>Amos</dc:creator>
  <cp:keywords/>
  <dc:description/>
  <cp:lastModifiedBy>USER</cp:lastModifiedBy>
  <cp:revision>682</cp:revision>
  <cp:lastPrinted>2015-09-20T18:48:22Z</cp:lastPrinted>
  <dcterms:modified xsi:type="dcterms:W3CDTF">2017-01-18T14:25:23Z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